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drawings/drawing2.xml" ContentType="application/vnd.openxmlformats-officedocument.drawingml.chartshapes+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Default Extension="png" ContentType="image/png"/>
  <Override PartName="/ppt/slideLayouts/slideLayout49.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emf" ContentType="image/x-emf"/>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charts/chart4.xml" ContentType="application/vnd.openxmlformats-officedocument.drawingml.chart+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charts/chart2.xml" ContentType="application/vnd.openxmlformats-officedocument.drawingml.chart+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Types>
</file>

<file path=_rels/.rels>&#65279;<?xml version="1.0" encoding="UTF-8" standalone="yes"?>
<Relationships xmlns="http://schemas.openxmlformats.org/package/2006/relationships">
  <Relationship Id="rId2" Type="http://schemas.openxmlformats.org/package/2006/relationships/metadata/thumbnail" Target="docProps/thumbnail.jpeg" />
  <Relationship Id="rId1" Type="http://schemas.openxmlformats.org/officeDocument/2006/relationships/officeDocument" Target="ppt/presentation.xml" />
  <Relationship Id="rId4" Type="http://schemas.openxmlformats.org/officeDocument/2006/relationships/extended-properties" Target="docProps/app.xml" />
</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62" r:id="rId2"/>
    <p:sldMasterId id="2147483698" r:id="rId3"/>
    <p:sldMasterId id="2147483898" r:id="rId4"/>
    <p:sldMasterId id="2147483911" r:id="rId5"/>
  </p:sldMasterIdLst>
  <p:notesMasterIdLst>
    <p:notesMasterId r:id="rId22"/>
  </p:notesMasterIdLst>
  <p:handoutMasterIdLst>
    <p:handoutMasterId r:id="rId23"/>
  </p:handoutMasterIdLst>
  <p:sldIdLst>
    <p:sldId id="256" r:id="rId6"/>
    <p:sldId id="412" r:id="rId7"/>
    <p:sldId id="479" r:id="rId8"/>
    <p:sldId id="413" r:id="rId9"/>
    <p:sldId id="403" r:id="rId10"/>
    <p:sldId id="478" r:id="rId11"/>
    <p:sldId id="477" r:id="rId12"/>
    <p:sldId id="387" r:id="rId13"/>
    <p:sldId id="410" r:id="rId14"/>
    <p:sldId id="400" r:id="rId15"/>
    <p:sldId id="414" r:id="rId16"/>
    <p:sldId id="415" r:id="rId17"/>
    <p:sldId id="316" r:id="rId18"/>
    <p:sldId id="476" r:id="rId19"/>
    <p:sldId id="422" r:id="rId20"/>
    <p:sldId id="461" r:id="rId21"/>
  </p:sldIdLst>
  <p:sldSz cx="9144000" cy="6858000" type="screen4x3"/>
  <p:notesSz cx="6950075" cy="92360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333399"/>
    <a:srgbClr val="6600FF"/>
    <a:srgbClr val="9999FF"/>
    <a:srgbClr val="99CCFF"/>
    <a:srgbClr val="3366CC"/>
    <a:srgbClr val="CCECFF"/>
    <a:srgbClr val="6699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332" autoAdjust="0"/>
    <p:restoredTop sz="99743" autoAdjust="0"/>
  </p:normalViewPr>
  <p:slideViewPr>
    <p:cSldViewPr snapToGrid="0">
      <p:cViewPr varScale="1">
        <p:scale>
          <a:sx n="100" d="100"/>
          <a:sy n="100" d="100"/>
        </p:scale>
        <p:origin x="-89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50" d="100"/>
          <a:sy n="150" d="100"/>
        </p:scale>
        <p:origin x="-630" y="3348"/>
      </p:cViewPr>
      <p:guideLst>
        <p:guide orient="horz" pos="2909"/>
        <p:guide pos="2189"/>
      </p:guideLst>
    </p:cSldViewPr>
  </p:notesViewPr>
  <p:gridSpacing cx="78028800" cy="78028800"/>
</p:viewPr>
</file>

<file path=ppt/_rels/presentation.xml.rels>&#65279;<?xml version="1.0" encoding="UTF-8" standalone="yes"?>
<Relationships xmlns="http://schemas.openxmlformats.org/package/2006/relationships">
  <Relationship Id="rId8" Type="http://schemas.openxmlformats.org/officeDocument/2006/relationships/slide" Target="slides/slide3.xml" />
  <Relationship Id="rId13" Type="http://schemas.openxmlformats.org/officeDocument/2006/relationships/slide" Target="slides/slide8.xml" />
  <Relationship Id="rId18" Type="http://schemas.openxmlformats.org/officeDocument/2006/relationships/slide" Target="slides/slide13.xml" />
  <Relationship Id="rId26" Type="http://schemas.openxmlformats.org/officeDocument/2006/relationships/theme" Target="theme/theme1.xml" />
  <Relationship Id="rId3" Type="http://schemas.openxmlformats.org/officeDocument/2006/relationships/slideMaster" Target="slideMasters/slideMaster3.xml" />
  <Relationship Id="rId21" Type="http://schemas.openxmlformats.org/officeDocument/2006/relationships/slide" Target="slides/slide16.xml" />
  <Relationship Id="rId7" Type="http://schemas.openxmlformats.org/officeDocument/2006/relationships/slide" Target="slides/slide2.xml" />
  <Relationship Id="rId12" Type="http://schemas.openxmlformats.org/officeDocument/2006/relationships/slide" Target="slides/slide7.xml" />
  <Relationship Id="rId17" Type="http://schemas.openxmlformats.org/officeDocument/2006/relationships/slide" Target="slides/slide12.xml" />
  <Relationship Id="rId25" Type="http://schemas.openxmlformats.org/officeDocument/2006/relationships/viewProps" Target="viewProps.xml" />
  <Relationship Id="rId2" Type="http://schemas.openxmlformats.org/officeDocument/2006/relationships/slideMaster" Target="slideMasters/slideMaster2.xml" />
  <Relationship Id="rId16" Type="http://schemas.openxmlformats.org/officeDocument/2006/relationships/slide" Target="slides/slide11.xml" />
  <Relationship Id="rId20" Type="http://schemas.openxmlformats.org/officeDocument/2006/relationships/slide" Target="slides/slide15.xml" />
  <Relationship Id="rId1" Type="http://schemas.openxmlformats.org/officeDocument/2006/relationships/slideMaster" Target="slideMasters/slideMaster1.xml" />
  <Relationship Id="rId6" Type="http://schemas.openxmlformats.org/officeDocument/2006/relationships/slide" Target="slides/slide1.xml" />
  <Relationship Id="rId11" Type="http://schemas.openxmlformats.org/officeDocument/2006/relationships/slide" Target="slides/slide6.xml" />
  <Relationship Id="rId24" Type="http://schemas.openxmlformats.org/officeDocument/2006/relationships/presProps" Target="presProps.xml" />
  <Relationship Id="rId5" Type="http://schemas.openxmlformats.org/officeDocument/2006/relationships/slideMaster" Target="slideMasters/slideMaster5.xml" />
  <Relationship Id="rId15" Type="http://schemas.openxmlformats.org/officeDocument/2006/relationships/slide" Target="slides/slide10.xml" />
  <Relationship Id="rId23" Type="http://schemas.openxmlformats.org/officeDocument/2006/relationships/handoutMaster" Target="handoutMasters/handoutMaster1.xml" />
  <Relationship Id="rId10" Type="http://schemas.openxmlformats.org/officeDocument/2006/relationships/slide" Target="slides/slide5.xml" />
  <Relationship Id="rId19" Type="http://schemas.openxmlformats.org/officeDocument/2006/relationships/slide" Target="slides/slide14.xml" />
  <Relationship Id="rId4" Type="http://schemas.openxmlformats.org/officeDocument/2006/relationships/slideMaster" Target="slideMasters/slideMaster4.xml" />
  <Relationship Id="rId9" Type="http://schemas.openxmlformats.org/officeDocument/2006/relationships/slide" Target="slides/slide4.xml" />
  <Relationship Id="rId14" Type="http://schemas.openxmlformats.org/officeDocument/2006/relationships/slide" Target="slides/slide9.xml" />
  <Relationship Id="rId22" Type="http://schemas.openxmlformats.org/officeDocument/2006/relationships/notesMaster" Target="notesMasters/notesMaster1.xml" />
  <Relationship Id="rId27" Type="http://schemas.openxmlformats.org/officeDocument/2006/relationships/tableStyles" Target="tableStyles.xml" />
</Relationships>
</file>

<file path=ppt/charts/_rels/chart1.xml.rels><?xml version="1.0" encoding="UTF-8" standalone="yes"?>
<Relationships xmlns="http://schemas.openxmlformats.org/package/2006/relationships"><Relationship Id="rId2" Type="http://schemas.openxmlformats.org/officeDocument/2006/relationships/oleObject" Target="file:///C:\Documents%20and%20Settings\JCWILLIAMSON\Desktop\AOP\TSG%20Rev%20charts.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Documents%20and%20Settings\JCWILLIAMSON\Desktop\AOP\TSG%20Rev%20charts.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Office_Excel_Worksheet2.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Office_Excel_Worksheet3.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manualLayout>
          <c:layoutTarget val="inner"/>
          <c:xMode val="edge"/>
          <c:yMode val="edge"/>
          <c:x val="0.19055944055944385"/>
          <c:y val="0.19818199412463974"/>
          <c:w val="0.60839160839161477"/>
          <c:h val="0.6327278344529893"/>
        </c:manualLayout>
      </c:layout>
      <c:pieChart>
        <c:varyColors val="1"/>
        <c:ser>
          <c:idx val="0"/>
          <c:order val="0"/>
          <c:spPr>
            <a:solidFill>
              <a:srgbClr val="9999FF"/>
            </a:solidFill>
            <a:ln w="12700">
              <a:solidFill>
                <a:srgbClr val="000000"/>
              </a:solidFill>
              <a:prstDash val="solid"/>
            </a:ln>
          </c:spPr>
          <c:dPt>
            <c:idx val="1"/>
            <c:spPr>
              <a:solidFill>
                <a:srgbClr val="993366"/>
              </a:solidFill>
              <a:ln w="12700">
                <a:solidFill>
                  <a:srgbClr val="000000"/>
                </a:solidFill>
                <a:prstDash val="solid"/>
              </a:ln>
            </c:spPr>
          </c:dPt>
          <c:dPt>
            <c:idx val="2"/>
            <c:spPr>
              <a:solidFill>
                <a:srgbClr val="FFFFCC"/>
              </a:solidFill>
              <a:ln w="12700">
                <a:solidFill>
                  <a:srgbClr val="000000"/>
                </a:solidFill>
                <a:prstDash val="solid"/>
              </a:ln>
            </c:spPr>
          </c:dPt>
          <c:dPt>
            <c:idx val="3"/>
            <c:spPr>
              <a:solidFill>
                <a:srgbClr val="CCFFFF"/>
              </a:solidFill>
              <a:ln w="12700">
                <a:solidFill>
                  <a:srgbClr val="000000"/>
                </a:solidFill>
                <a:prstDash val="solid"/>
              </a:ln>
            </c:spPr>
          </c:dPt>
          <c:dPt>
            <c:idx val="4"/>
            <c:spPr>
              <a:solidFill>
                <a:srgbClr val="660066"/>
              </a:solidFill>
              <a:ln w="12700">
                <a:solidFill>
                  <a:srgbClr val="000000"/>
                </a:solidFill>
                <a:prstDash val="solid"/>
              </a:ln>
            </c:spPr>
          </c:dPt>
          <c:dPt>
            <c:idx val="5"/>
            <c:spPr>
              <a:solidFill>
                <a:srgbClr val="FF8080"/>
              </a:solidFill>
              <a:ln w="12700">
                <a:solidFill>
                  <a:srgbClr val="000000"/>
                </a:solidFill>
                <a:prstDash val="solid"/>
              </a:ln>
            </c:spPr>
          </c:dPt>
          <c:dLbls>
            <c:dLbl>
              <c:idx val="0"/>
              <c:layout>
                <c:manualLayout>
                  <c:x val="0.11485949745792233"/>
                  <c:y val="-2.788135651909002E-2"/>
                </c:manualLayout>
              </c:layout>
              <c:dLblPos val="bestFit"/>
              <c:showCatName val="1"/>
              <c:showPercent val="1"/>
              <c:separator> </c:separator>
            </c:dLbl>
            <c:dLbl>
              <c:idx val="1"/>
              <c:layout>
                <c:manualLayout>
                  <c:x val="2.1893985279812459E-2"/>
                  <c:y val="-1.5668529560454194E-2"/>
                </c:manualLayout>
              </c:layout>
              <c:dLblPos val="bestFit"/>
              <c:showCatName val="1"/>
              <c:showPercent val="1"/>
              <c:separator> </c:separator>
            </c:dLbl>
            <c:dLbl>
              <c:idx val="2"/>
              <c:layout>
                <c:manualLayout>
                  <c:x val="-3.8484297854376896E-2"/>
                  <c:y val="8.8631084702803592E-2"/>
                </c:manualLayout>
              </c:layout>
              <c:dLblPos val="bestFit"/>
              <c:showCatName val="1"/>
              <c:showPercent val="1"/>
              <c:separator> </c:separator>
            </c:dLbl>
            <c:dLbl>
              <c:idx val="3"/>
              <c:layout>
                <c:manualLayout>
                  <c:x val="-3.290090486940881E-2"/>
                  <c:y val="-2.4521776466596052E-2"/>
                </c:manualLayout>
              </c:layout>
              <c:dLblPos val="bestFit"/>
              <c:showCatName val="1"/>
              <c:showPercent val="1"/>
              <c:separator> </c:separator>
            </c:dLbl>
            <c:dLbl>
              <c:idx val="4"/>
              <c:layout>
                <c:manualLayout>
                  <c:x val="-4.4607492245287927E-2"/>
                  <c:y val="-8.965657656909197E-2"/>
                </c:manualLayout>
              </c:layout>
              <c:dLblPos val="bestFit"/>
              <c:showCatName val="1"/>
              <c:showPercent val="1"/>
              <c:separator> </c:separator>
            </c:dLbl>
            <c:dLbl>
              <c:idx val="5"/>
              <c:layout>
                <c:manualLayout>
                  <c:x val="8.858065818695858E-2"/>
                  <c:y val="-4.4281470093283433E-2"/>
                </c:manualLayout>
              </c:layout>
              <c:dLblPos val="bestFit"/>
              <c:showCatName val="1"/>
              <c:showPercent val="1"/>
              <c:separator> </c:separator>
            </c:dLbl>
            <c:dLbl>
              <c:idx val="6"/>
              <c:layout>
                <c:manualLayout>
                  <c:x val="2.3504395866600681E-2"/>
                  <c:y val="5.0736406740152389E-2"/>
                </c:manualLayout>
              </c:layout>
              <c:dLblPos val="bestFit"/>
              <c:showCatName val="1"/>
              <c:showPercent val="1"/>
              <c:separator> </c:separator>
            </c:dLbl>
            <c:dLbl>
              <c:idx val="7"/>
              <c:layout>
                <c:manualLayout>
                  <c:x val="1.1965567241158144E-2"/>
                  <c:y val="-3.5556191839656408E-3"/>
                </c:manualLayout>
              </c:layout>
              <c:dLblPos val="bestFit"/>
              <c:showCatName val="1"/>
              <c:showPercent val="1"/>
              <c:separator> </c:separator>
            </c:dLbl>
            <c:dLbl>
              <c:idx val="8"/>
              <c:layout>
                <c:manualLayout>
                  <c:x val="-7.1805792959154124E-2"/>
                  <c:y val="7.9750913488755598E-2"/>
                </c:manualLayout>
              </c:layout>
              <c:dLblPos val="bestFit"/>
              <c:showCatName val="1"/>
              <c:showPercent val="1"/>
              <c:separator> </c:separator>
            </c:dLbl>
            <c:numFmt formatCode="0%" sourceLinked="0"/>
            <c:spPr>
              <a:noFill/>
              <a:ln w="25400">
                <a:solidFill>
                  <a:schemeClr val="accent1"/>
                </a:solidFill>
              </a:ln>
            </c:spPr>
            <c:txPr>
              <a:bodyPr/>
              <a:lstStyle/>
              <a:p>
                <a:pPr>
                  <a:defRPr sz="1000" b="0" i="0" u="none" strike="noStrike" baseline="0">
                    <a:solidFill>
                      <a:srgbClr val="000000"/>
                    </a:solidFill>
                    <a:latin typeface="Arial"/>
                    <a:ea typeface="Arial"/>
                    <a:cs typeface="Arial"/>
                  </a:defRPr>
                </a:pPr>
                <a:endParaRPr lang="en-US"/>
              </a:p>
            </c:txPr>
            <c:showCatName val="1"/>
            <c:showPercent val="1"/>
            <c:separator> </c:separator>
            <c:showLeaderLines val="1"/>
          </c:dLbls>
          <c:cat>
            <c:strRef>
              <c:f>TSG!$B$4:$B$9</c:f>
              <c:strCache>
                <c:ptCount val="6"/>
                <c:pt idx="0">
                  <c:v>Environmental Consulting</c:v>
                </c:pt>
                <c:pt idx="1">
                  <c:v>Global Logistics &amp; SC Mgt</c:v>
                </c:pt>
                <c:pt idx="2">
                  <c:v>Information Tech Solutions</c:v>
                </c:pt>
                <c:pt idx="3">
                  <c:v>Intel, Security &amp; Mission Ops</c:v>
                </c:pt>
                <c:pt idx="4">
                  <c:v>Management Consulting</c:v>
                </c:pt>
                <c:pt idx="5">
                  <c:v>Systems Engineering</c:v>
                </c:pt>
              </c:strCache>
            </c:strRef>
          </c:cat>
          <c:val>
            <c:numRef>
              <c:f>TSG!$C$4:$C$9</c:f>
              <c:numCache>
                <c:formatCode>0.00%</c:formatCode>
                <c:ptCount val="6"/>
                <c:pt idx="0">
                  <c:v>4.4000000000000532E-3</c:v>
                </c:pt>
                <c:pt idx="1">
                  <c:v>0.73780000000000556</c:v>
                </c:pt>
                <c:pt idx="2">
                  <c:v>2.1800000000000267E-2</c:v>
                </c:pt>
                <c:pt idx="3">
                  <c:v>6.3800000000000023E-2</c:v>
                </c:pt>
                <c:pt idx="4">
                  <c:v>1.8000000000000141E-2</c:v>
                </c:pt>
                <c:pt idx="5">
                  <c:v>0.15420000000000134</c:v>
                </c:pt>
              </c:numCache>
            </c:numRef>
          </c:val>
        </c:ser>
        <c:dLbls>
          <c:showVal val="1"/>
          <c:showCatName val="1"/>
          <c:showPercent val="1"/>
        </c:dLbls>
        <c:firstSliceAng val="0"/>
      </c:pieChart>
      <c:spPr>
        <a:noFill/>
        <a:ln w="25400">
          <a:noFill/>
        </a:ln>
      </c:spPr>
    </c:plotArea>
    <c:plotVisOnly val="1"/>
    <c:dispBlanksAs val="zero"/>
  </c:chart>
  <c:spPr>
    <a:noFill/>
    <a:ln w="9525">
      <a:noFill/>
    </a:ln>
  </c:spPr>
  <c:txPr>
    <a:bodyPr/>
    <a:lstStyle/>
    <a:p>
      <a:pPr>
        <a:defRPr sz="1000" b="0" i="0" u="none" strike="noStrike" baseline="0">
          <a:solidFill>
            <a:srgbClr val="000000"/>
          </a:solidFill>
          <a:latin typeface="Arial"/>
          <a:ea typeface="Arial"/>
          <a:cs typeface="Arial"/>
        </a:defRPr>
      </a:pPr>
      <a:endParaRPr lang="en-US"/>
    </a:p>
  </c:tx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manualLayout>
          <c:layoutTarget val="inner"/>
          <c:xMode val="edge"/>
          <c:yMode val="edge"/>
          <c:x val="0.28792591422419134"/>
          <c:y val="0.15286655898885138"/>
          <c:w val="0.52012423214691983"/>
          <c:h val="0.71337727528130668"/>
        </c:manualLayout>
      </c:layout>
      <c:pieChart>
        <c:varyColors val="1"/>
        <c:ser>
          <c:idx val="0"/>
          <c:order val="0"/>
          <c:spPr>
            <a:solidFill>
              <a:srgbClr val="9999FF"/>
            </a:solidFill>
            <a:ln w="12700">
              <a:solidFill>
                <a:srgbClr val="000000"/>
              </a:solidFill>
              <a:prstDash val="solid"/>
            </a:ln>
          </c:spPr>
          <c:dPt>
            <c:idx val="1"/>
            <c:spPr>
              <a:solidFill>
                <a:srgbClr val="993366"/>
              </a:solidFill>
              <a:ln w="12700">
                <a:solidFill>
                  <a:srgbClr val="000000"/>
                </a:solidFill>
                <a:prstDash val="solid"/>
              </a:ln>
            </c:spPr>
          </c:dPt>
          <c:dPt>
            <c:idx val="2"/>
            <c:spPr>
              <a:solidFill>
                <a:srgbClr val="FFFFCC"/>
              </a:solidFill>
              <a:ln w="12700">
                <a:solidFill>
                  <a:srgbClr val="000000"/>
                </a:solidFill>
                <a:prstDash val="solid"/>
              </a:ln>
            </c:spPr>
          </c:dPt>
          <c:dPt>
            <c:idx val="3"/>
            <c:spPr>
              <a:solidFill>
                <a:srgbClr val="CCFFFF"/>
              </a:solidFill>
              <a:ln w="12700">
                <a:solidFill>
                  <a:srgbClr val="000000"/>
                </a:solidFill>
                <a:prstDash val="solid"/>
              </a:ln>
            </c:spPr>
          </c:dPt>
          <c:dPt>
            <c:idx val="4"/>
            <c:spPr>
              <a:solidFill>
                <a:srgbClr val="660066"/>
              </a:solidFill>
              <a:ln w="12700">
                <a:solidFill>
                  <a:srgbClr val="000000"/>
                </a:solidFill>
                <a:prstDash val="solid"/>
              </a:ln>
            </c:spPr>
          </c:dPt>
          <c:dPt>
            <c:idx val="5"/>
            <c:spPr>
              <a:solidFill>
                <a:srgbClr val="FF8080"/>
              </a:solidFill>
              <a:ln w="12700">
                <a:solidFill>
                  <a:srgbClr val="000000"/>
                </a:solidFill>
                <a:prstDash val="solid"/>
              </a:ln>
            </c:spPr>
          </c:dPt>
          <c:dPt>
            <c:idx val="6"/>
            <c:spPr>
              <a:solidFill>
                <a:srgbClr val="0066CC"/>
              </a:solidFill>
              <a:ln w="12700">
                <a:solidFill>
                  <a:srgbClr val="000000"/>
                </a:solidFill>
                <a:prstDash val="solid"/>
              </a:ln>
            </c:spPr>
          </c:dPt>
          <c:dLbls>
            <c:dLbl>
              <c:idx val="0"/>
              <c:layout>
                <c:manualLayout>
                  <c:x val="4.7792925057285593E-2"/>
                  <c:y val="-4.6454777094467837E-3"/>
                </c:manualLayout>
              </c:layout>
              <c:dLblPos val="bestFit"/>
              <c:showCatName val="1"/>
              <c:showPercent val="1"/>
              <c:separator> </c:separator>
            </c:dLbl>
            <c:dLbl>
              <c:idx val="1"/>
              <c:layout>
                <c:manualLayout>
                  <c:x val="-0.10982578724649891"/>
                  <c:y val="5.3744340351616723E-2"/>
                </c:manualLayout>
              </c:layout>
              <c:dLblPos val="bestFit"/>
              <c:showCatName val="1"/>
              <c:showPercent val="1"/>
              <c:separator> </c:separator>
            </c:dLbl>
            <c:dLbl>
              <c:idx val="2"/>
              <c:layout>
                <c:manualLayout>
                  <c:x val="-0.15026025114035849"/>
                  <c:y val="2.8814938278700606E-2"/>
                </c:manualLayout>
              </c:layout>
              <c:dLblPos val="bestFit"/>
              <c:showCatName val="1"/>
              <c:showPercent val="1"/>
              <c:separator> </c:separator>
            </c:dLbl>
            <c:dLbl>
              <c:idx val="3"/>
              <c:layout>
                <c:manualLayout>
                  <c:x val="-0.19557837095222699"/>
                  <c:y val="-3.7270085764827252E-2"/>
                </c:manualLayout>
              </c:layout>
              <c:dLblPos val="bestFit"/>
              <c:showCatName val="1"/>
              <c:showPercent val="1"/>
              <c:separator> </c:separator>
            </c:dLbl>
            <c:dLbl>
              <c:idx val="4"/>
              <c:layout>
                <c:manualLayout>
                  <c:x val="-0.11742457307885339"/>
                  <c:y val="-9.3052602001393356E-2"/>
                </c:manualLayout>
              </c:layout>
              <c:dLblPos val="bestFit"/>
              <c:showCatName val="1"/>
              <c:showPercent val="1"/>
              <c:separator> </c:separator>
            </c:dLbl>
            <c:dLbl>
              <c:idx val="5"/>
              <c:layout>
                <c:manualLayout>
                  <c:x val="-2.3774899198350179E-2"/>
                  <c:y val="-7.9165724722365993E-2"/>
                </c:manualLayout>
              </c:layout>
              <c:dLblPos val="bestFit"/>
              <c:showCatName val="1"/>
              <c:showPercent val="1"/>
              <c:separator> </c:separator>
            </c:dLbl>
            <c:dLbl>
              <c:idx val="6"/>
              <c:layout>
                <c:manualLayout>
                  <c:x val="7.0434095324187304E-2"/>
                  <c:y val="-2.7226852117937829E-2"/>
                </c:manualLayout>
              </c:layout>
              <c:dLblPos val="bestFit"/>
              <c:showCatName val="1"/>
              <c:showPercent val="1"/>
              <c:separator> </c:separator>
            </c:dLbl>
            <c:dLbl>
              <c:idx val="7"/>
              <c:layout>
                <c:manualLayout>
                  <c:x val="-0.12264492119118379"/>
                  <c:y val="8.7693423063949727E-2"/>
                </c:manualLayout>
              </c:layout>
              <c:dLblPos val="bestFit"/>
              <c:showCatName val="1"/>
              <c:showPercent val="1"/>
              <c:separator> </c:separator>
            </c:dLbl>
            <c:dLbl>
              <c:idx val="8"/>
              <c:layout>
                <c:manualLayout>
                  <c:x val="-0.14429061394801937"/>
                  <c:y val="8.6530353656295564E-2"/>
                </c:manualLayout>
              </c:layout>
              <c:dLblPos val="bestFit"/>
              <c:showCatName val="1"/>
              <c:showPercent val="1"/>
              <c:separator> </c:separator>
            </c:dLbl>
            <c:dLbl>
              <c:idx val="9"/>
              <c:layout>
                <c:manualLayout>
                  <c:x val="-0.21760460291334077"/>
                  <c:y val="9.8937860223795249E-2"/>
                </c:manualLayout>
              </c:layout>
              <c:dLblPos val="bestFit"/>
              <c:showCatName val="1"/>
              <c:showPercent val="1"/>
              <c:separator> </c:separator>
            </c:dLbl>
            <c:dLbl>
              <c:idx val="10"/>
              <c:layout>
                <c:manualLayout>
                  <c:x val="-0.23526531094109837"/>
                  <c:y val="7.2536555472324918E-2"/>
                </c:manualLayout>
              </c:layout>
              <c:dLblPos val="bestFit"/>
              <c:showCatName val="1"/>
              <c:showPercent val="1"/>
              <c:separator> </c:separator>
            </c:dLbl>
            <c:dLbl>
              <c:idx val="11"/>
              <c:layout>
                <c:manualLayout>
                  <c:x val="-0.24477702796384468"/>
                  <c:y val="7.1084952344250434E-4"/>
                </c:manualLayout>
              </c:layout>
              <c:dLblPos val="bestFit"/>
              <c:showCatName val="1"/>
              <c:showPercent val="1"/>
              <c:separator> </c:separator>
            </c:dLbl>
            <c:dLbl>
              <c:idx val="12"/>
              <c:layout>
                <c:manualLayout>
                  <c:x val="-6.4152180926651994E-2"/>
                  <c:y val="-5.1361169017533993E-2"/>
                </c:manualLayout>
              </c:layout>
              <c:tx>
                <c:rich>
                  <a:bodyPr/>
                  <a:lstStyle/>
                  <a:p>
                    <a:pPr>
                      <a:defRPr sz="850" b="0" i="0" u="none" strike="noStrike" baseline="0">
                        <a:solidFill>
                          <a:srgbClr val="000000"/>
                        </a:solidFill>
                        <a:latin typeface="Arial"/>
                        <a:ea typeface="Arial"/>
                        <a:cs typeface="Arial"/>
                      </a:defRPr>
                    </a:pPr>
                    <a:r>
                      <a:rPr lang="en-US"/>
                      <a:t>NASA
,  $17,417 , 1%</a:t>
                    </a:r>
                  </a:p>
                </c:rich>
              </c:tx>
              <c:spPr>
                <a:noFill/>
                <a:ln w="25400">
                  <a:solidFill>
                    <a:srgbClr val="4F81BD"/>
                  </a:solidFill>
                </a:ln>
              </c:spPr>
              <c:dLblPos val="bestFit"/>
              <c:showCatName val="1"/>
              <c:separator> </c:separator>
            </c:dLbl>
            <c:dLbl>
              <c:idx val="13"/>
              <c:layout>
                <c:manualLayout>
                  <c:x val="-0.22280383375024393"/>
                  <c:y val="-6.782260600543491E-2"/>
                </c:manualLayout>
              </c:layout>
              <c:dLblPos val="bestFit"/>
              <c:showCatName val="1"/>
              <c:showPercent val="1"/>
              <c:separator> </c:separator>
            </c:dLbl>
            <c:dLbl>
              <c:idx val="14"/>
              <c:layout>
                <c:manualLayout>
                  <c:x val="-4.7805996360353972E-2"/>
                  <c:y val="-6.5200189522711838E-2"/>
                </c:manualLayout>
              </c:layout>
              <c:dLblPos val="bestFit"/>
              <c:showCatName val="1"/>
              <c:showPercent val="1"/>
              <c:separator> </c:separator>
            </c:dLbl>
            <c:dLbl>
              <c:idx val="15"/>
              <c:layout>
                <c:manualLayout>
                  <c:x val="9.6918221437677407E-2"/>
                  <c:y val="-5.0257271512114732E-2"/>
                </c:manualLayout>
              </c:layout>
              <c:dLblPos val="bestFit"/>
              <c:showCatName val="1"/>
              <c:showPercent val="1"/>
              <c:separator> </c:separator>
            </c:dLbl>
            <c:dLbl>
              <c:idx val="16"/>
              <c:layout>
                <c:manualLayout>
                  <c:x val="0.19739905495485918"/>
                  <c:y val="4.2367186408953324E-2"/>
                </c:manualLayout>
              </c:layout>
              <c:dLblPos val="bestFit"/>
              <c:showCatName val="1"/>
              <c:showPercent val="1"/>
              <c:separator> </c:separator>
            </c:dLbl>
            <c:numFmt formatCode="0%" sourceLinked="0"/>
            <c:spPr>
              <a:noFill/>
              <a:ln w="25400">
                <a:solidFill>
                  <a:srgbClr val="4F81BD"/>
                </a:solidFill>
              </a:ln>
            </c:spPr>
            <c:txPr>
              <a:bodyPr/>
              <a:lstStyle/>
              <a:p>
                <a:pPr>
                  <a:defRPr sz="850" b="0" i="0" u="none" strike="noStrike" baseline="0">
                    <a:solidFill>
                      <a:srgbClr val="000000"/>
                    </a:solidFill>
                    <a:latin typeface="Arial"/>
                    <a:ea typeface="Arial"/>
                    <a:cs typeface="Arial"/>
                  </a:defRPr>
                </a:pPr>
                <a:endParaRPr lang="en-US"/>
              </a:p>
            </c:txPr>
            <c:showCatName val="1"/>
            <c:showPercent val="1"/>
            <c:separator> </c:separator>
            <c:showLeaderLines val="1"/>
          </c:dLbls>
          <c:cat>
            <c:strRef>
              <c:f>TSG!$B$14:$B$20</c:f>
              <c:strCache>
                <c:ptCount val="7"/>
                <c:pt idx="0">
                  <c:v>Army</c:v>
                </c:pt>
                <c:pt idx="1">
                  <c:v>Other</c:v>
                </c:pt>
                <c:pt idx="2">
                  <c:v>Air Force</c:v>
                </c:pt>
                <c:pt idx="3">
                  <c:v>Dept of State</c:v>
                </c:pt>
                <c:pt idx="4">
                  <c:v>DISA/JITC</c:v>
                </c:pt>
                <c:pt idx="5">
                  <c:v>MDA</c:v>
                </c:pt>
                <c:pt idx="6">
                  <c:v>NSA</c:v>
                </c:pt>
              </c:strCache>
            </c:strRef>
          </c:cat>
          <c:val>
            <c:numRef>
              <c:f>TSG!$C$14:$C$20</c:f>
              <c:numCache>
                <c:formatCode>_("$"* #,##0_);_("$"* \(#,##0\);_("$"* "-"??_);_(@_)</c:formatCode>
                <c:ptCount val="7"/>
                <c:pt idx="0">
                  <c:v>1077273.1274000001</c:v>
                </c:pt>
                <c:pt idx="1">
                  <c:v>71740.255099999995</c:v>
                </c:pt>
                <c:pt idx="2">
                  <c:v>20181.015499999998</c:v>
                </c:pt>
                <c:pt idx="3">
                  <c:v>55857.423699999999</c:v>
                </c:pt>
                <c:pt idx="4">
                  <c:v>55725.642800000001</c:v>
                </c:pt>
                <c:pt idx="5">
                  <c:v>35023.8269</c:v>
                </c:pt>
                <c:pt idx="6">
                  <c:v>11067.0085</c:v>
                </c:pt>
              </c:numCache>
            </c:numRef>
          </c:val>
        </c:ser>
        <c:ser>
          <c:idx val="1"/>
          <c:order val="1"/>
          <c:spPr>
            <a:solidFill>
              <a:srgbClr val="993366"/>
            </a:solidFill>
            <a:ln w="12700">
              <a:solidFill>
                <a:srgbClr val="000000"/>
              </a:solidFill>
              <a:prstDash val="solid"/>
            </a:ln>
          </c:spPr>
          <c:dPt>
            <c:idx val="0"/>
            <c:spPr>
              <a:solidFill>
                <a:srgbClr val="9999FF"/>
              </a:solidFill>
              <a:ln w="12700">
                <a:solidFill>
                  <a:srgbClr val="000000"/>
                </a:solidFill>
                <a:prstDash val="solid"/>
              </a:ln>
            </c:spPr>
          </c:dPt>
          <c:dPt>
            <c:idx val="2"/>
            <c:spPr>
              <a:solidFill>
                <a:srgbClr val="FFFFCC"/>
              </a:solidFill>
              <a:ln w="12700">
                <a:solidFill>
                  <a:srgbClr val="000000"/>
                </a:solidFill>
                <a:prstDash val="solid"/>
              </a:ln>
            </c:spPr>
          </c:dPt>
          <c:dPt>
            <c:idx val="3"/>
            <c:spPr>
              <a:solidFill>
                <a:srgbClr val="CCFFFF"/>
              </a:solidFill>
              <a:ln w="12700">
                <a:solidFill>
                  <a:srgbClr val="000000"/>
                </a:solidFill>
                <a:prstDash val="solid"/>
              </a:ln>
            </c:spPr>
          </c:dPt>
          <c:dPt>
            <c:idx val="4"/>
            <c:spPr>
              <a:solidFill>
                <a:srgbClr val="660066"/>
              </a:solidFill>
              <a:ln w="12700">
                <a:solidFill>
                  <a:srgbClr val="000000"/>
                </a:solidFill>
                <a:prstDash val="solid"/>
              </a:ln>
            </c:spPr>
          </c:dPt>
          <c:dPt>
            <c:idx val="5"/>
            <c:spPr>
              <a:solidFill>
                <a:srgbClr val="FF8080"/>
              </a:solidFill>
              <a:ln w="12700">
                <a:solidFill>
                  <a:srgbClr val="000000"/>
                </a:solidFill>
                <a:prstDash val="solid"/>
              </a:ln>
            </c:spPr>
          </c:dPt>
          <c:dPt>
            <c:idx val="6"/>
            <c:spPr>
              <a:solidFill>
                <a:srgbClr val="0066CC"/>
              </a:solidFill>
              <a:ln w="12700">
                <a:solidFill>
                  <a:srgbClr val="000000"/>
                </a:solidFill>
                <a:prstDash val="solid"/>
              </a:ln>
            </c:spPr>
          </c:dPt>
          <c:dLbls>
            <c:numFmt formatCode="0%" sourceLinked="0"/>
            <c:spPr>
              <a:noFill/>
              <a:ln w="25400">
                <a:noFill/>
              </a:ln>
            </c:spPr>
            <c:txPr>
              <a:bodyPr/>
              <a:lstStyle/>
              <a:p>
                <a:pPr>
                  <a:defRPr sz="850" b="0" i="0" u="none" strike="noStrike" baseline="0">
                    <a:solidFill>
                      <a:srgbClr val="000000"/>
                    </a:solidFill>
                    <a:latin typeface="Arial"/>
                    <a:ea typeface="Arial"/>
                    <a:cs typeface="Arial"/>
                  </a:defRPr>
                </a:pPr>
                <a:endParaRPr lang="en-US"/>
              </a:p>
            </c:txPr>
            <c:showVal val="1"/>
            <c:showCatName val="1"/>
            <c:showPercent val="1"/>
            <c:showLeaderLines val="1"/>
          </c:dLbls>
          <c:cat>
            <c:strRef>
              <c:f>TSG!$B$14:$B$20</c:f>
              <c:strCache>
                <c:ptCount val="7"/>
                <c:pt idx="0">
                  <c:v>Army</c:v>
                </c:pt>
                <c:pt idx="1">
                  <c:v>Other</c:v>
                </c:pt>
                <c:pt idx="2">
                  <c:v>Air Force</c:v>
                </c:pt>
                <c:pt idx="3">
                  <c:v>Dept of State</c:v>
                </c:pt>
                <c:pt idx="4">
                  <c:v>DISA/JITC</c:v>
                </c:pt>
                <c:pt idx="5">
                  <c:v>MDA</c:v>
                </c:pt>
                <c:pt idx="6">
                  <c:v>NSA</c:v>
                </c:pt>
              </c:strCache>
            </c:strRef>
          </c:cat>
          <c:val>
            <c:numRef>
              <c:f>TSG!$D$14:$D$20</c:f>
              <c:numCache>
                <c:formatCode>0.000%</c:formatCode>
                <c:ptCount val="7"/>
                <c:pt idx="0">
                  <c:v>0.82750000000000001</c:v>
                </c:pt>
                <c:pt idx="1">
                  <c:v>5.5100000000000024E-2</c:v>
                </c:pt>
                <c:pt idx="2">
                  <c:v>1.5500000000000081E-2</c:v>
                </c:pt>
                <c:pt idx="3">
                  <c:v>2.3699999999999999E-2</c:v>
                </c:pt>
                <c:pt idx="4">
                  <c:v>4.2800000000000102E-2</c:v>
                </c:pt>
                <c:pt idx="5">
                  <c:v>2.6900000000000042E-2</c:v>
                </c:pt>
                <c:pt idx="6">
                  <c:v>8.5000000000000266E-3</c:v>
                </c:pt>
              </c:numCache>
            </c:numRef>
          </c:val>
        </c:ser>
        <c:dLbls>
          <c:showVal val="1"/>
          <c:showCatName val="1"/>
          <c:showPercent val="1"/>
        </c:dLbls>
        <c:firstSliceAng val="0"/>
      </c:pieChart>
      <c:spPr>
        <a:noFill/>
        <a:ln w="25400">
          <a:noFill/>
        </a:ln>
      </c:spPr>
    </c:plotArea>
    <c:plotVisOnly val="1"/>
    <c:dispBlanksAs val="zero"/>
  </c:chart>
  <c:spPr>
    <a:noFill/>
    <a:ln w="9525">
      <a:noFill/>
    </a:ln>
  </c:spPr>
  <c:txPr>
    <a:bodyPr/>
    <a:lstStyle/>
    <a:p>
      <a:pPr>
        <a:defRPr sz="850" b="0" i="0" u="none" strike="noStrike" baseline="0">
          <a:solidFill>
            <a:srgbClr val="000000"/>
          </a:solidFill>
          <a:latin typeface="Arial"/>
          <a:ea typeface="Arial"/>
          <a:cs typeface="Arial"/>
        </a:defRPr>
      </a:pPr>
      <a:endParaRPr lang="en-US"/>
    </a:p>
  </c:tx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160422134733171"/>
          <c:y val="2.2844690709957611E-2"/>
          <c:w val="0.71132633420822389"/>
          <c:h val="0.75650270568030853"/>
        </c:manualLayout>
      </c:layout>
      <c:lineChart>
        <c:grouping val="standard"/>
        <c:ser>
          <c:idx val="0"/>
          <c:order val="0"/>
          <c:tx>
            <c:strRef>
              <c:f>'Data Sheet'!$B$1</c:f>
              <c:strCache>
                <c:ptCount val="1"/>
                <c:pt idx="0">
                  <c:v>Submits</c:v>
                </c:pt>
              </c:strCache>
            </c:strRef>
          </c:tx>
          <c:cat>
            <c:strRef>
              <c:f>'Data Sheet'!$A$2:$A$13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'Data Sheet'!$B$2:$B$13</c:f>
              <c:numCache>
                <c:formatCode>"$"0.0,,</c:formatCode>
                <c:ptCount val="12"/>
                <c:pt idx="0">
                  <c:v>7290921.3800000008</c:v>
                </c:pt>
                <c:pt idx="1">
                  <c:v>37390921.379999995</c:v>
                </c:pt>
                <c:pt idx="2">
                  <c:v>510350921.38</c:v>
                </c:pt>
                <c:pt idx="3">
                  <c:v>661710921.38</c:v>
                </c:pt>
                <c:pt idx="4">
                  <c:v>905077002.38</c:v>
                </c:pt>
                <c:pt idx="5">
                  <c:v>1843206016.7133</c:v>
                </c:pt>
                <c:pt idx="6">
                  <c:v>2318126016.7132998</c:v>
                </c:pt>
                <c:pt idx="7">
                  <c:v>3123237316.7132998</c:v>
                </c:pt>
                <c:pt idx="8">
                  <c:v>3422487316.7132998</c:v>
                </c:pt>
                <c:pt idx="9">
                  <c:v>3422792997.7132998</c:v>
                </c:pt>
                <c:pt idx="10">
                  <c:v>3446959664.3799996</c:v>
                </c:pt>
                <c:pt idx="11">
                  <c:v>3450959664.3799996</c:v>
                </c:pt>
              </c:numCache>
            </c:numRef>
          </c:val>
        </c:ser>
        <c:ser>
          <c:idx val="1"/>
          <c:order val="1"/>
          <c:tx>
            <c:strRef>
              <c:f>'Data Sheet'!$C$1</c:f>
              <c:strCache>
                <c:ptCount val="1"/>
                <c:pt idx="0">
                  <c:v>Actal Submits</c:v>
                </c:pt>
              </c:strCache>
            </c:strRef>
          </c:tx>
          <c:cat>
            <c:strRef>
              <c:f>'Data Sheet'!$A$2:$A$13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'Data Sheet'!$C$2:$C$13</c:f>
              <c:numCache>
                <c:formatCode>"$"0.0,,</c:formatCode>
                <c:ptCount val="12"/>
                <c:pt idx="0">
                  <c:v>9400000</c:v>
                </c:pt>
                <c:pt idx="1">
                  <c:v>0</c:v>
                </c:pt>
                <c:pt idx="2">
                  <c:v>0</c:v>
                </c:pt>
                <c:pt idx="3">
                  <c:v>0</c:v>
                </c:pt>
                <c:pt idx="4">
                  <c:v>0</c:v>
                </c:pt>
                <c:pt idx="5">
                  <c:v>0</c:v>
                </c:pt>
                <c:pt idx="6">
                  <c:v>0</c:v>
                </c:pt>
                <c:pt idx="7">
                  <c:v>0</c:v>
                </c:pt>
                <c:pt idx="8">
                  <c:v>0</c:v>
                </c:pt>
                <c:pt idx="9">
                  <c:v>0</c:v>
                </c:pt>
                <c:pt idx="10">
                  <c:v>0</c:v>
                </c:pt>
                <c:pt idx="11">
                  <c:v>0</c:v>
                </c:pt>
              </c:numCache>
            </c:numRef>
          </c:val>
        </c:ser>
        <c:ser>
          <c:idx val="2"/>
          <c:order val="2"/>
          <c:tx>
            <c:strRef>
              <c:f>'Data Sheet'!$D$1</c:f>
              <c:strCache>
                <c:ptCount val="1"/>
                <c:pt idx="0">
                  <c:v>Number of Submits</c:v>
                </c:pt>
              </c:strCache>
            </c:strRef>
          </c:tx>
          <c:cat>
            <c:strRef>
              <c:f>'Data Sheet'!$A$2:$A$13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'Data Sheet'!$D$2:$D$13</c:f>
              <c:numCache>
                <c:formatCode>General</c:formatCode>
                <c:ptCount val="12"/>
                <c:pt idx="0">
                  <c:v>2</c:v>
                </c:pt>
                <c:pt idx="1">
                  <c:v>4</c:v>
                </c:pt>
                <c:pt idx="2">
                  <c:v>9</c:v>
                </c:pt>
                <c:pt idx="3">
                  <c:v>5</c:v>
                </c:pt>
                <c:pt idx="4">
                  <c:v>16</c:v>
                </c:pt>
                <c:pt idx="5">
                  <c:v>11</c:v>
                </c:pt>
                <c:pt idx="6">
                  <c:v>5</c:v>
                </c:pt>
                <c:pt idx="7">
                  <c:v>3</c:v>
                </c:pt>
                <c:pt idx="8">
                  <c:v>8</c:v>
                </c:pt>
                <c:pt idx="9">
                  <c:v>1</c:v>
                </c:pt>
                <c:pt idx="10">
                  <c:v>1</c:v>
                </c:pt>
                <c:pt idx="11">
                  <c:v>1</c:v>
                </c:pt>
              </c:numCache>
            </c:numRef>
          </c:val>
        </c:ser>
        <c:ser>
          <c:idx val="3"/>
          <c:order val="3"/>
          <c:tx>
            <c:strRef>
              <c:f>'Data Sheet'!$E$1</c:f>
              <c:strCache>
                <c:ptCount val="1"/>
                <c:pt idx="0">
                  <c:v>Number Actual Submits</c:v>
                </c:pt>
              </c:strCache>
            </c:strRef>
          </c:tx>
          <c:cat>
            <c:strRef>
              <c:f>'Data Sheet'!$A$2:$A$13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'Data Sheet'!$E$2:$E$13</c:f>
              <c:numCache>
                <c:formatCode>General</c:formatCode>
                <c:ptCount val="12"/>
                <c:pt idx="0">
                  <c:v>7</c:v>
                </c:pt>
              </c:numCache>
            </c:numRef>
          </c:val>
        </c:ser>
        <c:marker val="1"/>
        <c:axId val="130773376"/>
        <c:axId val="130774912"/>
      </c:lineChart>
      <c:catAx>
        <c:axId val="130773376"/>
        <c:scaling>
          <c:orientation val="minMax"/>
        </c:scaling>
        <c:axPos val="b"/>
        <c:tickLblPos val="nextTo"/>
        <c:crossAx val="130774912"/>
        <c:crosses val="autoZero"/>
        <c:auto val="1"/>
        <c:lblAlgn val="ctr"/>
        <c:lblOffset val="100"/>
      </c:catAx>
      <c:valAx>
        <c:axId val="130774912"/>
        <c:scaling>
          <c:orientation val="minMax"/>
        </c:scaling>
        <c:axPos val="l"/>
        <c:majorGridlines/>
        <c:title>
          <c:tx>
            <c:rich>
              <a:bodyPr rot="-5400000" vert="horz"/>
              <a:lstStyle/>
              <a:p>
                <a:pPr>
                  <a:defRPr/>
                </a:pPr>
                <a:r>
                  <a:rPr lang="en-US" dirty="0" smtClean="0"/>
                  <a:t>Amounts </a:t>
                </a:r>
                <a:r>
                  <a:rPr lang="en-US" baseline="0" dirty="0" smtClean="0"/>
                  <a:t> </a:t>
                </a:r>
                <a:endParaRPr lang="en-US" dirty="0"/>
              </a:p>
            </c:rich>
          </c:tx>
          <c:layout/>
        </c:title>
        <c:numFmt formatCode="&quot;$&quot;0.0,," sourceLinked="1"/>
        <c:tickLblPos val="nextTo"/>
        <c:txPr>
          <a:bodyPr/>
          <a:lstStyle/>
          <a:p>
            <a:pPr>
              <a:defRPr sz="1000"/>
            </a:pPr>
            <a:endParaRPr lang="en-US"/>
          </a:p>
        </c:txPr>
        <c:crossAx val="130773376"/>
        <c:crosses val="autoZero"/>
        <c:crossBetween val="between"/>
      </c:valAx>
      <c:dTable>
        <c:showHorzBorder val="1"/>
        <c:showVertBorder val="1"/>
        <c:showOutline val="1"/>
        <c:showKeys val="1"/>
        <c:txPr>
          <a:bodyPr/>
          <a:lstStyle/>
          <a:p>
            <a:pPr rtl="0">
              <a:defRPr sz="1000"/>
            </a:pPr>
            <a:endParaRPr lang="en-US"/>
          </a:p>
        </c:txPr>
      </c:dTable>
    </c:plotArea>
    <c:plotVisOnly val="1"/>
  </c:chart>
  <c:txPr>
    <a:bodyPr/>
    <a:lstStyle/>
    <a:p>
      <a:pPr>
        <a:defRPr sz="1800"/>
      </a:pPr>
      <a:endParaRPr lang="en-US"/>
    </a:p>
  </c:txPr>
  <c:externalData r:id="rId2"/>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366666666666666"/>
          <c:y val="1.2409260732629834E-2"/>
          <c:w val="0.80549999999999999"/>
          <c:h val="0.78102043292473933"/>
        </c:manualLayout>
      </c:layout>
      <c:lineChart>
        <c:grouping val="standard"/>
        <c:ser>
          <c:idx val="0"/>
          <c:order val="0"/>
          <c:tx>
            <c:strRef>
              <c:f>'Data Sheet'!$B$1</c:f>
              <c:strCache>
                <c:ptCount val="1"/>
                <c:pt idx="0">
                  <c:v>Bookings Plan</c:v>
                </c:pt>
              </c:strCache>
            </c:strRef>
          </c:tx>
          <c:spPr>
            <a:ln>
              <a:solidFill>
                <a:srgbClr val="92D050"/>
              </a:solidFill>
            </a:ln>
          </c:spPr>
          <c:marker>
            <c:spPr>
              <a:solidFill>
                <a:srgbClr val="92D050"/>
              </a:solidFill>
            </c:spPr>
          </c:marker>
          <c:cat>
            <c:strRef>
              <c:f>'Data Sheet'!$A$2:$A$13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'Data Sheet'!$B$2:$B$13</c:f>
              <c:numCache>
                <c:formatCode>"$"0.0,,</c:formatCode>
                <c:ptCount val="12"/>
                <c:pt idx="0">
                  <c:v>14100000</c:v>
                </c:pt>
                <c:pt idx="1">
                  <c:v>86878312.720349938</c:v>
                </c:pt>
                <c:pt idx="2">
                  <c:v>192812578.85435012</c:v>
                </c:pt>
                <c:pt idx="3">
                  <c:v>318945578.85434997</c:v>
                </c:pt>
                <c:pt idx="4">
                  <c:v>390908746.85434997</c:v>
                </c:pt>
                <c:pt idx="5">
                  <c:v>474363920.06535</c:v>
                </c:pt>
                <c:pt idx="6">
                  <c:v>631320607.87635005</c:v>
                </c:pt>
                <c:pt idx="7">
                  <c:v>1136758024.54299</c:v>
                </c:pt>
                <c:pt idx="8">
                  <c:v>1210481828.1429899</c:v>
                </c:pt>
                <c:pt idx="9">
                  <c:v>2184151828.1429882</c:v>
                </c:pt>
                <c:pt idx="10">
                  <c:v>2238023030.95399</c:v>
                </c:pt>
                <c:pt idx="11">
                  <c:v>2244668864.2873282</c:v>
                </c:pt>
              </c:numCache>
            </c:numRef>
          </c:val>
        </c:ser>
        <c:ser>
          <c:idx val="1"/>
          <c:order val="1"/>
          <c:tx>
            <c:strRef>
              <c:f>'Data Sheet'!$C$1</c:f>
              <c:strCache>
                <c:ptCount val="1"/>
                <c:pt idx="0">
                  <c:v>Bookings by month</c:v>
                </c:pt>
              </c:strCache>
            </c:strRef>
          </c:tx>
          <c:spPr>
            <a:ln>
              <a:solidFill>
                <a:schemeClr val="bg1"/>
              </a:solidFill>
            </a:ln>
          </c:spPr>
          <c:marker>
            <c:spPr>
              <a:solidFill>
                <a:schemeClr val="bg1"/>
              </a:solidFill>
              <a:ln>
                <a:noFill/>
              </a:ln>
            </c:spPr>
          </c:marker>
          <c:cat>
            <c:strRef>
              <c:f>'Data Sheet'!$A$2:$A$13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'Data Sheet'!$C$2:$C$13</c:f>
              <c:numCache>
                <c:formatCode>"$"0.0,,</c:formatCode>
                <c:ptCount val="12"/>
                <c:pt idx="0">
                  <c:v>14100000</c:v>
                </c:pt>
                <c:pt idx="1">
                  <c:v>72778312.720349938</c:v>
                </c:pt>
                <c:pt idx="2">
                  <c:v>105934266.13399999</c:v>
                </c:pt>
                <c:pt idx="3">
                  <c:v>126133000</c:v>
                </c:pt>
                <c:pt idx="4">
                  <c:v>71963168</c:v>
                </c:pt>
                <c:pt idx="5">
                  <c:v>83455173.211000025</c:v>
                </c:pt>
                <c:pt idx="6">
                  <c:v>156956687.81099999</c:v>
                </c:pt>
                <c:pt idx="7">
                  <c:v>505437416.66663975</c:v>
                </c:pt>
                <c:pt idx="8">
                  <c:v>73723803.599999994</c:v>
                </c:pt>
                <c:pt idx="9">
                  <c:v>973670000</c:v>
                </c:pt>
                <c:pt idx="10">
                  <c:v>53871202.810999997</c:v>
                </c:pt>
                <c:pt idx="11">
                  <c:v>6645833.3333400004</c:v>
                </c:pt>
              </c:numCache>
            </c:numRef>
          </c:val>
        </c:ser>
        <c:ser>
          <c:idx val="2"/>
          <c:order val="2"/>
          <c:tx>
            <c:strRef>
              <c:f>'Data Sheet'!$D$1</c:f>
              <c:strCache>
                <c:ptCount val="1"/>
                <c:pt idx="0">
                  <c:v>Booking Actual </c:v>
                </c:pt>
              </c:strCache>
            </c:strRef>
          </c:tx>
          <c:spPr>
            <a:ln>
              <a:solidFill>
                <a:srgbClr val="C00000"/>
              </a:solidFill>
            </a:ln>
          </c:spPr>
          <c:marker>
            <c:spPr>
              <a:solidFill>
                <a:srgbClr val="C00000"/>
              </a:solidFill>
              <a:ln>
                <a:solidFill>
                  <a:srgbClr val="C00000"/>
                </a:solidFill>
              </a:ln>
            </c:spPr>
          </c:marker>
          <c:cat>
            <c:strRef>
              <c:f>'Data Sheet'!$A$2:$A$13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'Data Sheet'!$D$2:$D$13</c:f>
              <c:numCache>
                <c:formatCode>"$"0.0,,</c:formatCode>
                <c:ptCount val="12"/>
                <c:pt idx="0">
                  <c:v>79304759</c:v>
                </c:pt>
                <c:pt idx="1">
                  <c:v>0</c:v>
                </c:pt>
                <c:pt idx="2">
                  <c:v>0</c:v>
                </c:pt>
                <c:pt idx="3">
                  <c:v>0</c:v>
                </c:pt>
                <c:pt idx="4">
                  <c:v>0</c:v>
                </c:pt>
                <c:pt idx="5">
                  <c:v>0</c:v>
                </c:pt>
                <c:pt idx="6">
                  <c:v>0</c:v>
                </c:pt>
                <c:pt idx="7">
                  <c:v>0</c:v>
                </c:pt>
                <c:pt idx="8">
                  <c:v>0</c:v>
                </c:pt>
                <c:pt idx="9">
                  <c:v>0</c:v>
                </c:pt>
                <c:pt idx="10">
                  <c:v>0</c:v>
                </c:pt>
                <c:pt idx="11">
                  <c:v>0</c:v>
                </c:pt>
              </c:numCache>
            </c:numRef>
          </c:val>
        </c:ser>
        <c:ser>
          <c:idx val="3"/>
          <c:order val="3"/>
          <c:tx>
            <c:strRef>
              <c:f>'Data Sheet'!$E$1</c:f>
              <c:strCache>
                <c:ptCount val="1"/>
                <c:pt idx="0">
                  <c:v>Bookings Needed</c:v>
                </c:pt>
              </c:strCache>
            </c:strRef>
          </c:tx>
          <c:cat>
            <c:strRef>
              <c:f>'Data Sheet'!$A$2:$A$13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'Data Sheet'!$E$2:$E$13</c:f>
              <c:numCache>
                <c:formatCode>General</c:formatCode>
                <c:ptCount val="12"/>
                <c:pt idx="0" formatCode="&quot;$&quot;0.0,,">
                  <c:v>65204759</c:v>
                </c:pt>
              </c:numCache>
            </c:numRef>
          </c:val>
        </c:ser>
        <c:marker val="1"/>
        <c:axId val="130991616"/>
        <c:axId val="130993152"/>
      </c:lineChart>
      <c:catAx>
        <c:axId val="130991616"/>
        <c:scaling>
          <c:orientation val="minMax"/>
        </c:scaling>
        <c:axPos val="b"/>
        <c:tickLblPos val="nextTo"/>
        <c:crossAx val="130993152"/>
        <c:crosses val="autoZero"/>
        <c:auto val="1"/>
        <c:lblAlgn val="ctr"/>
        <c:lblOffset val="100"/>
      </c:catAx>
      <c:valAx>
        <c:axId val="130993152"/>
        <c:scaling>
          <c:orientation val="minMax"/>
        </c:scaling>
        <c:axPos val="l"/>
        <c:majorGridlines/>
        <c:title>
          <c:tx>
            <c:rich>
              <a:bodyPr rot="-5400000" vert="horz"/>
              <a:lstStyle/>
              <a:p>
                <a:pPr>
                  <a:defRPr/>
                </a:pPr>
                <a:r>
                  <a:rPr lang="en-US" dirty="0" smtClean="0"/>
                  <a:t>Amounts $M</a:t>
                </a:r>
                <a:r>
                  <a:rPr lang="en-US" baseline="0" dirty="0" smtClean="0"/>
                  <a:t> </a:t>
                </a:r>
                <a:endParaRPr lang="en-US" dirty="0"/>
              </a:p>
            </c:rich>
          </c:tx>
          <c:layout/>
        </c:title>
        <c:numFmt formatCode="&quot;$&quot;0.0,," sourceLinked="1"/>
        <c:tickLblPos val="nextTo"/>
        <c:txPr>
          <a:bodyPr/>
          <a:lstStyle/>
          <a:p>
            <a:pPr>
              <a:defRPr sz="1000"/>
            </a:pPr>
            <a:endParaRPr lang="en-US"/>
          </a:p>
        </c:txPr>
        <c:crossAx val="130991616"/>
        <c:crosses val="autoZero"/>
        <c:crossBetween val="between"/>
      </c:valAx>
      <c:dTable>
        <c:showHorzBorder val="1"/>
        <c:showVertBorder val="1"/>
        <c:showOutline val="1"/>
        <c:showKeys val="1"/>
        <c:txPr>
          <a:bodyPr/>
          <a:lstStyle/>
          <a:p>
            <a:pPr rtl="0">
              <a:defRPr sz="1000">
                <a:latin typeface="+mj-lt"/>
              </a:defRPr>
            </a:pPr>
            <a:endParaRPr lang="en-US"/>
          </a:p>
        </c:txPr>
      </c:dTable>
    </c:plotArea>
    <c:plotVisOnly val="1"/>
  </c:chart>
  <c:txPr>
    <a:bodyPr/>
    <a:lstStyle/>
    <a:p>
      <a:pPr>
        <a:defRPr sz="1800"/>
      </a:pPr>
      <a:endParaRPr lang="en-US"/>
    </a:p>
  </c:txPr>
  <c:externalData r:id="rId2"/>
  <c:userShapes r:id="rId3"/>
</c:chartSpace>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image" Target="../media/image7.emf"/></Relationships>
</file>

<file path=ppt/drawings/drawing1.xml><?xml version="1.0" encoding="utf-8"?>
<c:userShapes xmlns:c="http://schemas.openxmlformats.org/drawingml/2006/chart">
  <cdr:relSizeAnchor xmlns:cdr="http://schemas.openxmlformats.org/drawingml/2006/chartDrawing">
    <cdr:from>
      <cdr:x>0.28182</cdr:x>
      <cdr:y>0.04938</cdr:y>
    </cdr:from>
    <cdr:to>
      <cdr:x>0.38182</cdr:x>
      <cdr:y>0.19753</cdr:y>
    </cdr:to>
    <cdr:sp macro="" textlink="">
      <cdr:nvSpPr>
        <cdr:cNvPr id="2" name="TextBox 1"/>
        <cdr:cNvSpPr txBox="1"/>
      </cdr:nvSpPr>
      <cdr:spPr>
        <a:xfrm xmlns:a="http://schemas.openxmlformats.org/drawingml/2006/main">
          <a:off x="2576945" y="3048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0.27273</cdr:x>
      <cdr:y>0.03591</cdr:y>
    </cdr:from>
    <cdr:to>
      <cdr:x>0.52841</cdr:x>
      <cdr:y>0.0881</cdr:y>
    </cdr:to>
    <cdr:sp macro="" textlink="">
      <cdr:nvSpPr>
        <cdr:cNvPr id="3" name="TextBox 2"/>
        <cdr:cNvSpPr txBox="1"/>
      </cdr:nvSpPr>
      <cdr:spPr>
        <a:xfrm xmlns:a="http://schemas.openxmlformats.org/drawingml/2006/main">
          <a:off x="2493818" y="221673"/>
          <a:ext cx="2337954" cy="32211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dirty="0" smtClean="0">
              <a:latin typeface="+mj-lt"/>
            </a:rPr>
            <a:t>2010 AOP Win Rate: 59%</a:t>
          </a:r>
        </a:p>
        <a:p xmlns:a="http://schemas.openxmlformats.org/drawingml/2006/main">
          <a:endParaRPr 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0.20729</cdr:x>
      <cdr:y>0.03237</cdr:y>
    </cdr:from>
    <cdr:to>
      <cdr:x>0.41563</cdr:x>
      <cdr:y>0.13273</cdr:y>
    </cdr:to>
    <cdr:sp macro="" textlink="">
      <cdr:nvSpPr>
        <cdr:cNvPr id="2" name="TextBox 1"/>
        <cdr:cNvSpPr txBox="1"/>
      </cdr:nvSpPr>
      <cdr:spPr>
        <a:xfrm xmlns:a="http://schemas.openxmlformats.org/drawingml/2006/main">
          <a:off x="1895475" y="190500"/>
          <a:ext cx="1905000" cy="590550"/>
        </a:xfrm>
        <a:prstGeom xmlns:a="http://schemas.openxmlformats.org/drawingml/2006/main" prst="rect">
          <a:avLst/>
        </a:prstGeom>
        <a:solidFill xmlns:a="http://schemas.openxmlformats.org/drawingml/2006/main">
          <a:schemeClr val="bg1"/>
        </a:solidFill>
      </cdr:spPr>
      <cdr:txBody>
        <a:bodyPr xmlns:a="http://schemas.openxmlformats.org/drawingml/2006/main" wrap="none" rtlCol="0"/>
        <a:lstStyle xmlns:a="http://schemas.openxmlformats.org/drawingml/2006/main"/>
        <a:p xmlns:a="http://schemas.openxmlformats.org/drawingml/2006/main">
          <a:r>
            <a:rPr lang="en-US" dirty="0" smtClean="0"/>
            <a:t>Bookings Goal</a:t>
          </a:r>
        </a:p>
        <a:p xmlns:a="http://schemas.openxmlformats.org/drawingml/2006/main">
          <a:r>
            <a:rPr lang="en-US" sz="1100" dirty="0" smtClean="0"/>
            <a:t>$2.95B ($700M. Delta)</a:t>
          </a:r>
        </a:p>
        <a:p xmlns:a="http://schemas.openxmlformats.org/drawingml/2006/main">
          <a:r>
            <a:rPr lang="en-US" dirty="0" smtClean="0"/>
            <a:t>MSTI Bookings Factored 25%</a:t>
          </a:r>
        </a:p>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1010" name="Rectangle 2"/>
          <p:cNvSpPr>
            <a:spLocks noGrp="1" noChangeArrowheads="1"/>
          </p:cNvSpPr>
          <p:nvPr>
            <p:ph type="hdr" sz="quarter"/>
          </p:nvPr>
        </p:nvSpPr>
        <p:spPr bwMode="auto">
          <a:xfrm>
            <a:off x="0" y="0"/>
            <a:ext cx="301148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dirty="0"/>
          </a:p>
        </p:txBody>
      </p:sp>
      <p:sp>
        <p:nvSpPr>
          <p:cNvPr id="171011" name="Rectangle 3"/>
          <p:cNvSpPr>
            <a:spLocks noGrp="1" noChangeArrowheads="1"/>
          </p:cNvSpPr>
          <p:nvPr>
            <p:ph type="dt" sz="quarter" idx="1"/>
          </p:nvPr>
        </p:nvSpPr>
        <p:spPr bwMode="auto">
          <a:xfrm>
            <a:off x="3937000" y="0"/>
            <a:ext cx="301148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dirty="0"/>
          </a:p>
        </p:txBody>
      </p:sp>
      <p:sp>
        <p:nvSpPr>
          <p:cNvPr id="171012" name="Rectangle 4"/>
          <p:cNvSpPr>
            <a:spLocks noGrp="1" noChangeArrowheads="1"/>
          </p:cNvSpPr>
          <p:nvPr>
            <p:ph type="ftr" sz="quarter" idx="2"/>
          </p:nvPr>
        </p:nvSpPr>
        <p:spPr bwMode="auto">
          <a:xfrm>
            <a:off x="0" y="8772525"/>
            <a:ext cx="301148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dirty="0"/>
          </a:p>
        </p:txBody>
      </p:sp>
      <p:sp>
        <p:nvSpPr>
          <p:cNvPr id="171013" name="Rectangle 5"/>
          <p:cNvSpPr>
            <a:spLocks noGrp="1" noChangeArrowheads="1"/>
          </p:cNvSpPr>
          <p:nvPr>
            <p:ph type="sldNum" sz="quarter" idx="3"/>
          </p:nvPr>
        </p:nvSpPr>
        <p:spPr bwMode="auto">
          <a:xfrm>
            <a:off x="3937000" y="8772525"/>
            <a:ext cx="301148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0498CDAE-4978-49E5-B99D-08098FB6379C}"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3013075" cy="461963"/>
          </a:xfrm>
          <a:prstGeom prst="rect">
            <a:avLst/>
          </a:prstGeom>
          <a:noFill/>
          <a:ln w="9525">
            <a:noFill/>
            <a:miter lim="800000"/>
            <a:headEnd/>
            <a:tailEnd/>
          </a:ln>
          <a:effectLst/>
        </p:spPr>
        <p:txBody>
          <a:bodyPr vert="horz" wrap="square" lIns="94265" tIns="47133" rIns="94265" bIns="47133" numCol="1" anchor="t" anchorCtr="0" compatLnSpc="1">
            <a:prstTxWarp prst="textNoShape">
              <a:avLst/>
            </a:prstTxWarp>
          </a:bodyPr>
          <a:lstStyle>
            <a:lvl1pPr defTabSz="942975">
              <a:defRPr sz="1200">
                <a:cs typeface="+mn-cs"/>
              </a:defRPr>
            </a:lvl1pPr>
          </a:lstStyle>
          <a:p>
            <a:pPr>
              <a:defRPr/>
            </a:pPr>
            <a:endParaRPr lang="en-US" dirty="0"/>
          </a:p>
        </p:txBody>
      </p:sp>
      <p:sp>
        <p:nvSpPr>
          <p:cNvPr id="20483" name="Rectangle 3"/>
          <p:cNvSpPr>
            <a:spLocks noGrp="1" noChangeArrowheads="1"/>
          </p:cNvSpPr>
          <p:nvPr>
            <p:ph type="dt" idx="1"/>
          </p:nvPr>
        </p:nvSpPr>
        <p:spPr bwMode="auto">
          <a:xfrm>
            <a:off x="3937000" y="0"/>
            <a:ext cx="3013075" cy="461963"/>
          </a:xfrm>
          <a:prstGeom prst="rect">
            <a:avLst/>
          </a:prstGeom>
          <a:noFill/>
          <a:ln w="9525">
            <a:noFill/>
            <a:miter lim="800000"/>
            <a:headEnd/>
            <a:tailEnd/>
          </a:ln>
          <a:effectLst/>
        </p:spPr>
        <p:txBody>
          <a:bodyPr vert="horz" wrap="square" lIns="94265" tIns="47133" rIns="94265" bIns="47133" numCol="1" anchor="t" anchorCtr="0" compatLnSpc="1">
            <a:prstTxWarp prst="textNoShape">
              <a:avLst/>
            </a:prstTxWarp>
          </a:bodyPr>
          <a:lstStyle>
            <a:lvl1pPr algn="r" defTabSz="942975">
              <a:defRPr sz="1200">
                <a:cs typeface="+mn-cs"/>
              </a:defRPr>
            </a:lvl1pPr>
          </a:lstStyle>
          <a:p>
            <a:pPr>
              <a:defRPr/>
            </a:pPr>
            <a:endParaRPr lang="en-US" dirty="0"/>
          </a:p>
        </p:txBody>
      </p:sp>
      <p:sp>
        <p:nvSpPr>
          <p:cNvPr id="74756" name="Rectangle 4"/>
          <p:cNvSpPr>
            <a:spLocks noGrp="1" noRot="1" noChangeAspect="1" noChangeArrowheads="1" noTextEdit="1"/>
          </p:cNvSpPr>
          <p:nvPr>
            <p:ph type="sldImg" idx="2"/>
          </p:nvPr>
        </p:nvSpPr>
        <p:spPr bwMode="auto">
          <a:xfrm>
            <a:off x="1165225" y="692150"/>
            <a:ext cx="4619625" cy="3463925"/>
          </a:xfrm>
          <a:prstGeom prst="rect">
            <a:avLst/>
          </a:prstGeom>
          <a:noFill/>
          <a:ln w="9525">
            <a:solidFill>
              <a:srgbClr val="000000"/>
            </a:solidFill>
            <a:miter lim="800000"/>
            <a:headEnd/>
            <a:tailEnd/>
          </a:ln>
        </p:spPr>
      </p:sp>
      <p:sp>
        <p:nvSpPr>
          <p:cNvPr id="20485" name="Rectangle 5"/>
          <p:cNvSpPr>
            <a:spLocks noGrp="1" noChangeArrowheads="1"/>
          </p:cNvSpPr>
          <p:nvPr>
            <p:ph type="body" sz="quarter" idx="3"/>
          </p:nvPr>
        </p:nvSpPr>
        <p:spPr bwMode="auto">
          <a:xfrm>
            <a:off x="927100" y="4387850"/>
            <a:ext cx="5095875" cy="4156075"/>
          </a:xfrm>
          <a:prstGeom prst="rect">
            <a:avLst/>
          </a:prstGeom>
          <a:noFill/>
          <a:ln w="9525">
            <a:noFill/>
            <a:miter lim="800000"/>
            <a:headEnd/>
            <a:tailEnd/>
          </a:ln>
          <a:effectLst/>
        </p:spPr>
        <p:txBody>
          <a:bodyPr vert="horz" wrap="square" lIns="94265" tIns="47133" rIns="94265" bIns="4713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486" name="Rectangle 6"/>
          <p:cNvSpPr>
            <a:spLocks noGrp="1" noChangeArrowheads="1"/>
          </p:cNvSpPr>
          <p:nvPr>
            <p:ph type="ftr" sz="quarter" idx="4"/>
          </p:nvPr>
        </p:nvSpPr>
        <p:spPr bwMode="auto">
          <a:xfrm>
            <a:off x="0" y="8774113"/>
            <a:ext cx="3013075" cy="461962"/>
          </a:xfrm>
          <a:prstGeom prst="rect">
            <a:avLst/>
          </a:prstGeom>
          <a:noFill/>
          <a:ln w="9525">
            <a:noFill/>
            <a:miter lim="800000"/>
            <a:headEnd/>
            <a:tailEnd/>
          </a:ln>
          <a:effectLst/>
        </p:spPr>
        <p:txBody>
          <a:bodyPr vert="horz" wrap="square" lIns="94265" tIns="47133" rIns="94265" bIns="47133" numCol="1" anchor="b" anchorCtr="0" compatLnSpc="1">
            <a:prstTxWarp prst="textNoShape">
              <a:avLst/>
            </a:prstTxWarp>
          </a:bodyPr>
          <a:lstStyle>
            <a:lvl1pPr defTabSz="942975">
              <a:defRPr sz="1200">
                <a:cs typeface="+mn-cs"/>
              </a:defRPr>
            </a:lvl1pPr>
          </a:lstStyle>
          <a:p>
            <a:pPr>
              <a:defRPr/>
            </a:pPr>
            <a:endParaRPr lang="en-US" dirty="0"/>
          </a:p>
        </p:txBody>
      </p:sp>
      <p:sp>
        <p:nvSpPr>
          <p:cNvPr id="20487" name="Rectangle 7"/>
          <p:cNvSpPr>
            <a:spLocks noGrp="1" noChangeArrowheads="1"/>
          </p:cNvSpPr>
          <p:nvPr>
            <p:ph type="sldNum" sz="quarter" idx="5"/>
          </p:nvPr>
        </p:nvSpPr>
        <p:spPr bwMode="auto">
          <a:xfrm>
            <a:off x="3937000" y="8774113"/>
            <a:ext cx="3013075" cy="461962"/>
          </a:xfrm>
          <a:prstGeom prst="rect">
            <a:avLst/>
          </a:prstGeom>
          <a:noFill/>
          <a:ln w="9525">
            <a:noFill/>
            <a:miter lim="800000"/>
            <a:headEnd/>
            <a:tailEnd/>
          </a:ln>
          <a:effectLst/>
        </p:spPr>
        <p:txBody>
          <a:bodyPr vert="horz" wrap="square" lIns="94265" tIns="47133" rIns="94265" bIns="47133" numCol="1" anchor="b" anchorCtr="0" compatLnSpc="1">
            <a:prstTxWarp prst="textNoShape">
              <a:avLst/>
            </a:prstTxWarp>
          </a:bodyPr>
          <a:lstStyle>
            <a:lvl1pPr algn="r" defTabSz="942975">
              <a:defRPr sz="1200">
                <a:cs typeface="+mn-cs"/>
              </a:defRPr>
            </a:lvl1pPr>
          </a:lstStyle>
          <a:p>
            <a:pPr>
              <a:defRPr/>
            </a:pPr>
            <a:fld id="{97D9BF1C-7CA8-4D51-AD21-A9836B09DE42}"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xfrm>
            <a:off x="1933575" y="6076950"/>
            <a:ext cx="5286375" cy="476250"/>
          </a:xfrm>
          <a:prstGeom prst="rect">
            <a:avLst/>
          </a:prstGeom>
        </p:spPr>
        <p:txBody>
          <a:bodyPr/>
          <a:lstStyle>
            <a:lvl1pPr>
              <a:defRPr>
                <a:cs typeface="+mn-cs"/>
              </a:defRPr>
            </a:lvl1pPr>
          </a:lstStyle>
          <a:p>
            <a:pPr>
              <a:defRPr/>
            </a:pP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5927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592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xfrm>
            <a:off x="1933575" y="6076950"/>
            <a:ext cx="5286375" cy="476250"/>
          </a:xfrm>
          <a:prstGeom prst="rect">
            <a:avLst/>
          </a:prstGeom>
        </p:spPr>
        <p:txBody>
          <a:bodyPr/>
          <a:lstStyle>
            <a:lvl1pPr>
              <a:defRPr>
                <a:cs typeface="+mn-cs"/>
              </a:defRPr>
            </a:lvl1pPr>
          </a:lstStyle>
          <a:p>
            <a:pPr>
              <a:defRPr/>
            </a:pP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5927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6"/>
          <p:cNvSpPr>
            <a:spLocks noGrp="1" noChangeArrowheads="1"/>
          </p:cNvSpPr>
          <p:nvPr>
            <p:ph type="ftr" sz="quarter" idx="10"/>
          </p:nvPr>
        </p:nvSpPr>
        <p:spPr>
          <a:xfrm>
            <a:off x="1933575" y="6076950"/>
            <a:ext cx="5286375" cy="476250"/>
          </a:xfrm>
          <a:prstGeom prst="rect">
            <a:avLst/>
          </a:prstGeom>
        </p:spPr>
        <p:txBody>
          <a:bodyPr/>
          <a:lstStyle>
            <a:lvl1pPr>
              <a:defRPr>
                <a:cs typeface="+mn-cs"/>
              </a:defRPr>
            </a:lvl1pPr>
          </a:lstStyle>
          <a:p>
            <a:pPr>
              <a:defRPr/>
            </a:pP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7" name="Footer Placeholder 5"/>
          <p:cNvSpPr txBox="1">
            <a:spLocks/>
          </p:cNvSpPr>
          <p:nvPr userDrawn="1"/>
        </p:nvSpPr>
        <p:spPr bwMode="auto">
          <a:xfrm>
            <a:off x="6781800" y="6381750"/>
            <a:ext cx="2895600" cy="476250"/>
          </a:xfrm>
          <a:prstGeom prst="rect">
            <a:avLst/>
          </a:prstGeom>
          <a:noFill/>
          <a:ln w="9525">
            <a:noFill/>
            <a:miter lim="800000"/>
            <a:headEnd/>
            <a:tailEnd/>
          </a:ln>
          <a:effectLst/>
        </p:spPr>
        <p:txBody>
          <a:bodyPr/>
          <a:lstStyle/>
          <a:p>
            <a:pPr algn="ctr">
              <a:defRPr/>
            </a:pPr>
            <a:r>
              <a:rPr lang="en-US" sz="800" dirty="0">
                <a:solidFill>
                  <a:schemeClr val="bg1"/>
                </a:solidFill>
                <a:cs typeface="+mn-cs"/>
              </a:rPr>
              <a:t>CW_2008</a:t>
            </a:r>
          </a:p>
        </p:txBody>
      </p:sp>
      <p:sp>
        <p:nvSpPr>
          <p:cNvPr id="2" name="Title 1"/>
          <p:cNvSpPr>
            <a:spLocks noGrp="1"/>
          </p:cNvSpPr>
          <p:nvPr>
            <p:ph type="title" sz="quarter"/>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295400"/>
            <a:ext cx="4038600" cy="2209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48200" y="1295400"/>
            <a:ext cx="40386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657600"/>
            <a:ext cx="40386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657600"/>
            <a:ext cx="4038600" cy="220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8167E33-849B-44D1-ABD2-64EBBF532FF1}"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61CDC22-A72E-4C67-8F8D-BD56E91A2E9B}"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2D2CC12-7046-4D5A-A961-D1AE4618A052}"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5D85D448-8CDC-4CF1-92B1-5A0A49F129E7}"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AD00E2A2-8555-41B9-ABD2-A74A188065FC}"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81024"/>
            <a:ext cx="8229600" cy="836613"/>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Tx/>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8A24EE19-FAFD-44A7-96F2-650765A11A6E}"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2314AD43-33EB-4E46-922A-2235BFC0C7F9}"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8957A2E-C29E-4F60-8C4B-67029ED28819}"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6D77B5F-EC3D-45E5-994D-649A0D47057D}" type="slidenum">
              <a:rPr lang="en-US"/>
              <a:pPr>
                <a:defRPr/>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DF25B56-FF31-467D-92B0-F9B3185BB4B8}" type="slidenum">
              <a:rPr lang="en-US"/>
              <a:pPr>
                <a:defRPr/>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454FB6A-300B-4C13-9D6D-0C9F127BED9B}" type="slidenum">
              <a:rPr lang="en-US"/>
              <a:pPr>
                <a:defRPr/>
              </a:pPr>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slow">
    <p:diamond/>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xfrm>
            <a:off x="7010400" y="6583363"/>
            <a:ext cx="2133600" cy="258762"/>
          </a:xfrm>
        </p:spPr>
        <p:txBody>
          <a:bodyPr/>
          <a:lstStyle>
            <a:lvl1pPr>
              <a:defRPr/>
            </a:lvl1pPr>
          </a:lstStyle>
          <a:p>
            <a:pPr>
              <a:defRPr/>
            </a:pPr>
            <a:fld id="{1BC61723-79C6-43C1-808A-8009571F7502}" type="slidenum">
              <a:rPr lang="en-US"/>
              <a:pPr>
                <a:defRPr/>
              </a:pPr>
              <a:t>‹#›</a:t>
            </a:fld>
            <a:endParaRPr lang="en-US" dirty="0"/>
          </a:p>
        </p:txBody>
      </p:sp>
    </p:spTree>
  </p:cSld>
  <p:clrMapOvr>
    <a:masterClrMapping/>
  </p:clrMapOvr>
  <p:transition spd="slow">
    <p:diamond/>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xfrm>
            <a:off x="7010400" y="6583363"/>
            <a:ext cx="2133600" cy="258762"/>
          </a:xfrm>
        </p:spPr>
        <p:txBody>
          <a:bodyPr/>
          <a:lstStyle>
            <a:lvl1pPr>
              <a:defRPr/>
            </a:lvl1pPr>
          </a:lstStyle>
          <a:p>
            <a:pPr>
              <a:defRPr/>
            </a:pPr>
            <a:fld id="{2752AC49-EEED-454C-9927-56B41506EB71}" type="slidenum">
              <a:rPr lang="en-US"/>
              <a:pPr>
                <a:defRPr/>
              </a:pPr>
              <a:t>‹#›</a:t>
            </a:fld>
            <a:endParaRPr lang="en-US" dirty="0"/>
          </a:p>
        </p:txBody>
      </p:sp>
    </p:spTree>
  </p:cSld>
  <p:clrMapOvr>
    <a:masterClrMapping/>
  </p:clrMapOvr>
  <p:transition spd="slow">
    <p:diamond/>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2875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2875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xfrm>
            <a:off x="7010400" y="6583363"/>
            <a:ext cx="2133600" cy="258762"/>
          </a:xfrm>
        </p:spPr>
        <p:txBody>
          <a:bodyPr/>
          <a:lstStyle>
            <a:lvl1pPr>
              <a:defRPr/>
            </a:lvl1pPr>
          </a:lstStyle>
          <a:p>
            <a:pPr>
              <a:defRPr/>
            </a:pPr>
            <a:fld id="{4245E6E7-A68A-4A61-A1F3-0A95E762A7A6}" type="slidenum">
              <a:rPr lang="en-US"/>
              <a:pPr>
                <a:defRPr/>
              </a:pPr>
              <a:t>‹#›</a:t>
            </a:fld>
            <a:endParaRPr lang="en-US" dirty="0"/>
          </a:p>
        </p:txBody>
      </p:sp>
    </p:spTree>
  </p:cSld>
  <p:clrMapOvr>
    <a:masterClrMapping/>
  </p:clrMapOvr>
  <p:transition spd="slow">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ooter Placeholder 5"/>
          <p:cNvSpPr txBox="1">
            <a:spLocks/>
          </p:cNvSpPr>
          <p:nvPr userDrawn="1"/>
        </p:nvSpPr>
        <p:spPr bwMode="auto">
          <a:xfrm>
            <a:off x="6981825" y="6381750"/>
            <a:ext cx="2895600" cy="476250"/>
          </a:xfrm>
          <a:prstGeom prst="rect">
            <a:avLst/>
          </a:prstGeom>
          <a:noFill/>
          <a:ln w="9525">
            <a:noFill/>
            <a:miter lim="800000"/>
            <a:headEnd/>
            <a:tailEnd/>
          </a:ln>
          <a:effectLst/>
        </p:spPr>
        <p:txBody>
          <a:bodyPr/>
          <a:lstStyle/>
          <a:p>
            <a:pPr algn="ctr">
              <a:defRPr/>
            </a:pPr>
            <a:r>
              <a:rPr lang="en-US" sz="1400" dirty="0">
                <a:solidFill>
                  <a:schemeClr val="bg1"/>
                </a:solidFill>
                <a:cs typeface="+mn-cs"/>
              </a:rPr>
              <a:t>CW_2008</a:t>
            </a: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7010400" y="6583363"/>
            <a:ext cx="2133600" cy="258762"/>
          </a:xfrm>
        </p:spPr>
        <p:txBody>
          <a:bodyPr/>
          <a:lstStyle>
            <a:lvl1pPr>
              <a:defRPr/>
            </a:lvl1pPr>
          </a:lstStyle>
          <a:p>
            <a:pPr>
              <a:defRPr/>
            </a:pPr>
            <a:fld id="{A074BFAD-BA87-4116-9819-3BACDBF5711E}" type="slidenum">
              <a:rPr lang="en-US"/>
              <a:pPr>
                <a:defRPr/>
              </a:pPr>
              <a:t>‹#›</a:t>
            </a:fld>
            <a:endParaRPr lang="en-US" dirty="0"/>
          </a:p>
        </p:txBody>
      </p:sp>
    </p:spTree>
  </p:cSld>
  <p:clrMapOvr>
    <a:masterClrMapping/>
  </p:clrMapOvr>
  <p:transition spd="slow">
    <p:diamond/>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effectLst/>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6981825" y="6478588"/>
            <a:ext cx="2133600" cy="258762"/>
          </a:xfrm>
        </p:spPr>
        <p:txBody>
          <a:bodyPr/>
          <a:lstStyle>
            <a:lvl1pPr>
              <a:defRPr>
                <a:solidFill>
                  <a:prstClr val="white"/>
                </a:solidFill>
              </a:defRPr>
            </a:lvl1pPr>
          </a:lstStyle>
          <a:p>
            <a:pPr>
              <a:defRPr/>
            </a:pPr>
            <a:fld id="{B4041B19-6D63-460F-A3A6-FF02D3961D1A}" type="slidenum">
              <a:rPr lang="en-US"/>
              <a:pPr>
                <a:defRPr/>
              </a:pPr>
              <a:t>‹#›</a:t>
            </a:fld>
            <a:endParaRPr lang="en-US" dirty="0"/>
          </a:p>
        </p:txBody>
      </p:sp>
    </p:spTree>
  </p:cSld>
  <p:clrMapOvr>
    <a:masterClrMapping/>
  </p:clrMapOvr>
  <p:transition spd="slow">
    <p:diamond/>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slow">
    <p:diamond/>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xfrm>
            <a:off x="7010400" y="6583363"/>
            <a:ext cx="2133600" cy="258762"/>
          </a:xfrm>
        </p:spPr>
        <p:txBody>
          <a:bodyPr/>
          <a:lstStyle>
            <a:lvl1pPr>
              <a:defRPr/>
            </a:lvl1pPr>
          </a:lstStyle>
          <a:p>
            <a:pPr>
              <a:defRPr/>
            </a:pPr>
            <a:fld id="{E925A1B3-F4AD-41DE-8E8C-0C820A92FCC9}" type="slidenum">
              <a:rPr lang="en-US"/>
              <a:pPr>
                <a:defRPr/>
              </a:pPr>
              <a:t>‹#›</a:t>
            </a:fld>
            <a:endParaRPr lang="en-US" dirty="0"/>
          </a:p>
        </p:txBody>
      </p:sp>
    </p:spTree>
  </p:cSld>
  <p:clrMapOvr>
    <a:masterClrMapping/>
  </p:clrMapOvr>
  <p:transition spd="slow">
    <p:diamond/>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xfrm>
            <a:off x="7010400" y="6583363"/>
            <a:ext cx="2133600" cy="258762"/>
          </a:xfrm>
        </p:spPr>
        <p:txBody>
          <a:bodyPr/>
          <a:lstStyle>
            <a:lvl1pPr>
              <a:defRPr/>
            </a:lvl1pPr>
          </a:lstStyle>
          <a:p>
            <a:pPr>
              <a:defRPr/>
            </a:pPr>
            <a:fld id="{35668856-EFA2-412E-88F1-FD2506561FD6}" type="slidenum">
              <a:rPr lang="en-US"/>
              <a:pPr>
                <a:defRPr/>
              </a:pPr>
              <a:t>‹#›</a:t>
            </a:fld>
            <a:endParaRPr lang="en-US" dirty="0"/>
          </a:p>
        </p:txBody>
      </p:sp>
    </p:spTree>
  </p:cSld>
  <p:clrMapOvr>
    <a:masterClrMapping/>
  </p:clrMapOvr>
  <p:transition spd="slow">
    <p:diamond/>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xfrm>
            <a:off x="7010400" y="6583363"/>
            <a:ext cx="2133600" cy="258762"/>
          </a:xfrm>
        </p:spPr>
        <p:txBody>
          <a:bodyPr/>
          <a:lstStyle>
            <a:lvl1pPr>
              <a:defRPr/>
            </a:lvl1pPr>
          </a:lstStyle>
          <a:p>
            <a:pPr>
              <a:defRPr/>
            </a:pPr>
            <a:fld id="{A974064F-AA35-4F04-8B4A-BFCC05D29A7C}" type="slidenum">
              <a:rPr lang="en-US"/>
              <a:pPr>
                <a:defRPr/>
              </a:pPr>
              <a:t>‹#›</a:t>
            </a:fld>
            <a:endParaRPr lang="en-US" dirty="0"/>
          </a:p>
        </p:txBody>
      </p:sp>
    </p:spTree>
  </p:cSld>
  <p:clrMapOvr>
    <a:masterClrMapping/>
  </p:clrMapOvr>
  <p:transition spd="slow">
    <p:diamond/>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2250" y="17463"/>
            <a:ext cx="2114550" cy="5937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17463"/>
            <a:ext cx="6191250" cy="5937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xfrm>
            <a:off x="7010400" y="6583363"/>
            <a:ext cx="2133600" cy="258762"/>
          </a:xfrm>
        </p:spPr>
        <p:txBody>
          <a:bodyPr/>
          <a:lstStyle>
            <a:lvl1pPr>
              <a:defRPr/>
            </a:lvl1pPr>
          </a:lstStyle>
          <a:p>
            <a:pPr>
              <a:defRPr/>
            </a:pPr>
            <a:fld id="{05BAA6B0-B96E-47D1-9615-C1D5CB0AA047}" type="slidenum">
              <a:rPr lang="en-US"/>
              <a:pPr>
                <a:defRPr/>
              </a:pPr>
              <a:t>‹#›</a:t>
            </a:fld>
            <a:endParaRPr lang="en-US" dirty="0"/>
          </a:p>
        </p:txBody>
      </p:sp>
    </p:spTree>
  </p:cSld>
  <p:clrMapOvr>
    <a:masterClrMapping/>
  </p:clrMapOvr>
  <p:transition spd="slow">
    <p:diamond/>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17463"/>
            <a:ext cx="8229600" cy="7937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28750"/>
            <a:ext cx="8229600" cy="4525963"/>
          </a:xfrm>
        </p:spPr>
        <p:txBody>
          <a:bodyPr/>
          <a:lstStyle/>
          <a:p>
            <a:pPr lvl="0"/>
            <a:endParaRPr lang="en-US" noProof="0" dirty="0" smtClean="0"/>
          </a:p>
        </p:txBody>
      </p:sp>
      <p:sp>
        <p:nvSpPr>
          <p:cNvPr id="4" name="Rectangle 6"/>
          <p:cNvSpPr>
            <a:spLocks noGrp="1" noChangeArrowheads="1"/>
          </p:cNvSpPr>
          <p:nvPr>
            <p:ph type="sldNum" sz="quarter" idx="10"/>
          </p:nvPr>
        </p:nvSpPr>
        <p:spPr>
          <a:xfrm>
            <a:off x="7010400" y="6583363"/>
            <a:ext cx="2133600" cy="258762"/>
          </a:xfrm>
        </p:spPr>
        <p:txBody>
          <a:bodyPr/>
          <a:lstStyle>
            <a:lvl1pPr>
              <a:defRPr/>
            </a:lvl1pPr>
          </a:lstStyle>
          <a:p>
            <a:pPr>
              <a:defRPr/>
            </a:pPr>
            <a:fld id="{847746E9-001E-4926-B2B6-7C7BD6091590}" type="slidenum">
              <a:rPr lang="en-US"/>
              <a:pPr>
                <a:defRPr/>
              </a:pPr>
              <a:t>‹#›</a:t>
            </a:fld>
            <a:endParaRPr lang="en-US" dirty="0"/>
          </a:p>
        </p:txBody>
      </p:sp>
    </p:spTree>
  </p:cSld>
  <p:clrMapOvr>
    <a:masterClrMapping/>
  </p:clrMapOvr>
  <p:transition spd="slow">
    <p:diamond/>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8382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228600" y="1066800"/>
            <a:ext cx="8686800" cy="5334000"/>
          </a:xfrm>
        </p:spPr>
        <p:txBody>
          <a:bodyPr/>
          <a:lstStyle/>
          <a:p>
            <a:pPr lvl="0"/>
            <a:endParaRPr lang="en-US" noProof="0" dirty="0" smtClean="0"/>
          </a:p>
        </p:txBody>
      </p:sp>
      <p:sp>
        <p:nvSpPr>
          <p:cNvPr id="4" name="Rectangle 6"/>
          <p:cNvSpPr>
            <a:spLocks noGrp="1" noChangeArrowheads="1"/>
          </p:cNvSpPr>
          <p:nvPr>
            <p:ph type="dt" sz="half" idx="10"/>
          </p:nvPr>
        </p:nvSpPr>
        <p:spPr>
          <a:xfrm>
            <a:off x="6934200" y="6248400"/>
            <a:ext cx="2133600" cy="228600"/>
          </a:xfrm>
          <a:prstGeom prst="rect">
            <a:avLst/>
          </a:prstGeom>
        </p:spPr>
        <p:txBody>
          <a:bodyPr/>
          <a:lstStyle>
            <a:lvl1pPr algn="ctr">
              <a:defRPr sz="1400">
                <a:solidFill>
                  <a:prstClr val="black"/>
                </a:solidFill>
                <a:latin typeface="Arial Unicode MS" pitchFamily="34" charset="-128"/>
                <a:cs typeface="+mn-cs"/>
              </a:defRPr>
            </a:lvl1pPr>
          </a:lstStyle>
          <a:p>
            <a:pPr>
              <a:defRPr/>
            </a:pPr>
            <a:endParaRPr lang="en-US" dirty="0"/>
          </a:p>
        </p:txBody>
      </p:sp>
      <p:sp>
        <p:nvSpPr>
          <p:cNvPr id="5" name="Rectangle 7"/>
          <p:cNvSpPr>
            <a:spLocks noGrp="1" noChangeArrowheads="1"/>
          </p:cNvSpPr>
          <p:nvPr>
            <p:ph type="ftr" sz="quarter" idx="11"/>
          </p:nvPr>
        </p:nvSpPr>
        <p:spPr>
          <a:xfrm>
            <a:off x="76200" y="6245225"/>
            <a:ext cx="2895600" cy="231775"/>
          </a:xfrm>
          <a:prstGeom prst="rect">
            <a:avLst/>
          </a:prstGeom>
        </p:spPr>
        <p:txBody>
          <a:bodyPr/>
          <a:lstStyle>
            <a:lvl1pPr algn="ctr">
              <a:defRPr sz="1400">
                <a:solidFill>
                  <a:prstClr val="black"/>
                </a:solidFill>
                <a:latin typeface="Arial Unicode MS" pitchFamily="34" charset="-128"/>
                <a:cs typeface="+mn-cs"/>
              </a:defRPr>
            </a:lvl1pPr>
          </a:lstStyle>
          <a:p>
            <a:pPr>
              <a:defRPr/>
            </a:pPr>
            <a:endParaRPr lang="en-US" dirty="0"/>
          </a:p>
        </p:txBody>
      </p:sp>
      <p:sp>
        <p:nvSpPr>
          <p:cNvPr id="6" name="Rectangle 8"/>
          <p:cNvSpPr>
            <a:spLocks noGrp="1" noChangeArrowheads="1"/>
          </p:cNvSpPr>
          <p:nvPr>
            <p:ph type="sldNum" sz="quarter" idx="12"/>
          </p:nvPr>
        </p:nvSpPr>
        <p:spPr>
          <a:xfrm>
            <a:off x="7010400" y="6583363"/>
            <a:ext cx="2133600" cy="258762"/>
          </a:xfrm>
        </p:spPr>
        <p:txBody>
          <a:bodyPr/>
          <a:lstStyle>
            <a:lvl1pPr>
              <a:defRPr/>
            </a:lvl1pPr>
          </a:lstStyle>
          <a:p>
            <a:pPr>
              <a:defRPr/>
            </a:pPr>
            <a:fld id="{11CF7686-9448-45D2-A187-F07B94B7EFD8}" type="slidenum">
              <a:rPr lang="en-US"/>
              <a:pPr>
                <a:defRPr/>
              </a:pPr>
              <a:t>‹#›</a:t>
            </a:fld>
            <a:endParaRPr lang="en-US" dirty="0"/>
          </a:p>
        </p:txBody>
      </p:sp>
    </p:spTree>
  </p:cSld>
  <p:clrMapOvr>
    <a:masterClrMapping/>
  </p:clrMapOvr>
  <p:transition>
    <p:dissolv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300" kern="1200" dirty="0">
              <a:solidFill>
                <a:srgbClr val="FFFFFF"/>
              </a:solidFill>
              <a:latin typeface="Arial" charset="0"/>
              <a:ea typeface="+mn-ea"/>
              <a:cs typeface="+mn-cs"/>
            </a:endParaRPr>
          </a:p>
        </p:txBody>
      </p:sp>
      <p:sp>
        <p:nvSpPr>
          <p:cNvPr id="5" name="Rectangle 6"/>
          <p:cNvSpPr>
            <a:spLocks noGrp="1" noChangeArrowheads="1"/>
          </p:cNvSpPr>
          <p:nvPr>
            <p:ph type="ftr" sz="quarter" idx="11"/>
          </p:nvPr>
        </p:nvSpPr>
        <p:spPr>
          <a:ln/>
        </p:spPr>
        <p:txBody>
          <a:bodyPr/>
          <a:lstStyle>
            <a:lvl1pPr>
              <a:defRPr/>
            </a:lvl1pPr>
          </a:lstStyle>
          <a:p>
            <a:pPr algn="l" rtl="0" eaLnBrk="0" fontAlgn="base" hangingPunct="0">
              <a:spcBef>
                <a:spcPct val="0"/>
              </a:spcBef>
              <a:spcAft>
                <a:spcPct val="0"/>
              </a:spcAft>
              <a:defRPr/>
            </a:pPr>
            <a:r>
              <a:rPr lang="en-US" sz="2000" b="1" kern="1200" dirty="0">
                <a:solidFill>
                  <a:srgbClr val="FFFFFF"/>
                </a:solidFill>
                <a:latin typeface="Times New Roman" pitchFamily="18" charset="0"/>
                <a:ea typeface="+mn-ea"/>
                <a:cs typeface="+mn-cs"/>
              </a:rPr>
              <a:t>ManTech Proprietary Information</a:t>
            </a:r>
          </a:p>
        </p:txBody>
      </p:sp>
      <p:sp>
        <p:nvSpPr>
          <p:cNvPr id="6" name="Rectangle 7"/>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07D95DB3-03FA-4B90-B1D7-906AD093574F}" type="slidenum">
              <a:rPr lang="en-US" sz="1300" kern="1200">
                <a:solidFill>
                  <a:srgbClr val="000000"/>
                </a:solidFill>
                <a:latin typeface="Times New Roman" pitchFamily="18" charset="0"/>
                <a:ea typeface="+mn-ea"/>
                <a:cs typeface="+mn-cs"/>
              </a:rPr>
              <a:pPr algn="r" rtl="0" eaLnBrk="0" fontAlgn="base" hangingPunct="0">
                <a:spcBef>
                  <a:spcPct val="0"/>
                </a:spcBef>
                <a:spcAft>
                  <a:spcPct val="0"/>
                </a:spcAft>
                <a:defRPr/>
              </a:pPr>
              <a:t>‹#›</a:t>
            </a:fld>
            <a:endParaRPr lang="en-US" sz="1300" kern="1200" dirty="0">
              <a:solidFill>
                <a:srgbClr val="000000"/>
              </a:solidFill>
              <a:latin typeface="Times New Roman" pitchFamily="18" charset="0"/>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Footer Placeholder 5"/>
          <p:cNvSpPr txBox="1">
            <a:spLocks/>
          </p:cNvSpPr>
          <p:nvPr userDrawn="1"/>
        </p:nvSpPr>
        <p:spPr bwMode="auto">
          <a:xfrm>
            <a:off x="6781800" y="6381750"/>
            <a:ext cx="2895600" cy="476250"/>
          </a:xfrm>
          <a:prstGeom prst="rect">
            <a:avLst/>
          </a:prstGeom>
          <a:noFill/>
          <a:ln w="9525">
            <a:noFill/>
            <a:miter lim="800000"/>
            <a:headEnd/>
            <a:tailEnd/>
          </a:ln>
          <a:effectLst/>
        </p:spPr>
        <p:txBody>
          <a:bodyPr/>
          <a:lstStyle/>
          <a:p>
            <a:pPr algn="ctr">
              <a:defRPr/>
            </a:pPr>
            <a:r>
              <a:rPr lang="en-US" sz="800" dirty="0">
                <a:solidFill>
                  <a:schemeClr val="bg1"/>
                </a:solidFill>
                <a:cs typeface="+mn-cs"/>
              </a:rPr>
              <a:t>CW_2008</a:t>
            </a:r>
          </a:p>
        </p:txBody>
      </p:sp>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5400"/>
            <a:ext cx="40386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7"/>
          <p:cNvSpPr txBox="1">
            <a:spLocks noChangeArrowheads="1"/>
          </p:cNvSpPr>
          <p:nvPr userDrawn="1"/>
        </p:nvSpPr>
        <p:spPr bwMode="auto">
          <a:xfrm>
            <a:off x="152400" y="6400800"/>
            <a:ext cx="762000" cy="304800"/>
          </a:xfrm>
          <a:prstGeom prst="rect">
            <a:avLst/>
          </a:prstGeom>
          <a:noFill/>
          <a:ln w="9525">
            <a:noFill/>
            <a:miter lim="800000"/>
            <a:headEnd/>
            <a:tailEnd/>
          </a:ln>
          <a:effectLst/>
        </p:spPr>
        <p:txBody>
          <a:bodyPr lIns="82058" tIns="41029" rIns="82058" bIns="41029"/>
          <a:lstStyle/>
          <a:p>
            <a:pPr algn="ctr" rtl="0" eaLnBrk="0" fontAlgn="base" hangingPunct="0">
              <a:spcBef>
                <a:spcPct val="0"/>
              </a:spcBef>
              <a:spcAft>
                <a:spcPct val="0"/>
              </a:spcAft>
              <a:defRPr/>
            </a:pPr>
            <a:fld id="{6E38D767-9E63-4A46-8C52-10107F0B22E6}" type="slidenum">
              <a:rPr lang="en-US" sz="1600" kern="1200">
                <a:solidFill>
                  <a:srgbClr val="FFFFFF"/>
                </a:solidFill>
                <a:latin typeface="Arial Black" pitchFamily="34" charset="0"/>
                <a:ea typeface="+mn-ea"/>
                <a:cs typeface="Arial" pitchFamily="34" charset="0"/>
              </a:rPr>
              <a:pPr algn="ctr" rtl="0" eaLnBrk="0" fontAlgn="base" hangingPunct="0">
                <a:spcBef>
                  <a:spcPct val="0"/>
                </a:spcBef>
                <a:spcAft>
                  <a:spcPct val="0"/>
                </a:spcAft>
                <a:defRPr/>
              </a:pPr>
              <a:t>‹#›</a:t>
            </a:fld>
            <a:endParaRPr lang="en-US" sz="1600" kern="1200" dirty="0">
              <a:solidFill>
                <a:srgbClr val="FFFFFF"/>
              </a:solidFill>
              <a:latin typeface="Arial Black" pitchFamily="34" charset="0"/>
              <a:ea typeface="+mn-ea"/>
              <a:cs typeface="Arial" pitchFamily="34"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ftr" sz="quarter" idx="10"/>
          </p:nvPr>
        </p:nvSpPr>
        <p:spPr/>
        <p:txBody>
          <a:bodyPr/>
          <a:lstStyle>
            <a:lvl1pPr>
              <a:defRPr/>
            </a:lvl1pPr>
          </a:lstStyle>
          <a:p>
            <a:pPr algn="l" rtl="0" eaLnBrk="0" fontAlgn="base" hangingPunct="0">
              <a:spcBef>
                <a:spcPct val="0"/>
              </a:spcBef>
              <a:spcAft>
                <a:spcPct val="0"/>
              </a:spcAft>
              <a:defRPr/>
            </a:pPr>
            <a:r>
              <a:rPr lang="en-US" sz="2000" b="1" kern="1200" dirty="0">
                <a:solidFill>
                  <a:srgbClr val="FFFFFF"/>
                </a:solidFill>
                <a:latin typeface="Times New Roman" pitchFamily="18" charset="0"/>
                <a:ea typeface="+mn-ea"/>
                <a:cs typeface="+mn-cs"/>
              </a:rPr>
              <a:t>ManTech Proprietary Information</a:t>
            </a:r>
          </a:p>
        </p:txBody>
      </p:sp>
      <p:sp>
        <p:nvSpPr>
          <p:cNvPr id="6" name="Rectangle 7"/>
          <p:cNvSpPr>
            <a:spLocks noGrp="1" noChangeArrowheads="1"/>
          </p:cNvSpPr>
          <p:nvPr>
            <p:ph type="sldNum" sz="quarter" idx="11"/>
          </p:nvPr>
        </p:nvSpPr>
        <p:spPr/>
        <p:txBody>
          <a:bodyPr/>
          <a:lstStyle>
            <a:lvl1pPr>
              <a:defRPr/>
            </a:lvl1pPr>
          </a:lstStyle>
          <a:p>
            <a:pPr algn="r" rtl="0" eaLnBrk="0" fontAlgn="base" hangingPunct="0">
              <a:spcBef>
                <a:spcPct val="0"/>
              </a:spcBef>
              <a:spcAft>
                <a:spcPct val="0"/>
              </a:spcAft>
              <a:defRPr/>
            </a:pPr>
            <a:fld id="{02D7929D-88CA-4AD0-97B0-EE243C0692CD}" type="slidenum">
              <a:rPr lang="en-US" sz="1300" kern="1200">
                <a:solidFill>
                  <a:srgbClr val="000000"/>
                </a:solidFill>
                <a:latin typeface="Times New Roman" pitchFamily="18" charset="0"/>
                <a:ea typeface="+mn-ea"/>
                <a:cs typeface="+mn-cs"/>
              </a:rPr>
              <a:pPr algn="r" rtl="0" eaLnBrk="0" fontAlgn="base" hangingPunct="0">
                <a:spcBef>
                  <a:spcPct val="0"/>
                </a:spcBef>
                <a:spcAft>
                  <a:spcPct val="0"/>
                </a:spcAft>
                <a:defRPr/>
              </a:pPr>
              <a:t>‹#›</a:t>
            </a:fld>
            <a:endParaRPr lang="en-US" sz="1300" kern="1200" dirty="0">
              <a:solidFill>
                <a:srgbClr val="000000"/>
              </a:solidFill>
              <a:latin typeface="Times New Roman" pitchFamily="18" charset="0"/>
              <a:ea typeface="+mn-ea"/>
              <a:cs typeface="+mn-cs"/>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300" kern="1200" dirty="0">
              <a:solidFill>
                <a:srgbClr val="FFFFFF"/>
              </a:solidFill>
              <a:latin typeface="Arial" charset="0"/>
              <a:ea typeface="+mn-ea"/>
              <a:cs typeface="+mn-cs"/>
            </a:endParaRPr>
          </a:p>
        </p:txBody>
      </p:sp>
      <p:sp>
        <p:nvSpPr>
          <p:cNvPr id="5" name="Rectangle 6"/>
          <p:cNvSpPr>
            <a:spLocks noGrp="1" noChangeArrowheads="1"/>
          </p:cNvSpPr>
          <p:nvPr>
            <p:ph type="ftr" sz="quarter" idx="11"/>
          </p:nvPr>
        </p:nvSpPr>
        <p:spPr>
          <a:ln/>
        </p:spPr>
        <p:txBody>
          <a:bodyPr/>
          <a:lstStyle>
            <a:lvl1pPr>
              <a:defRPr/>
            </a:lvl1pPr>
          </a:lstStyle>
          <a:p>
            <a:pPr algn="l" rtl="0" eaLnBrk="0" fontAlgn="base" hangingPunct="0">
              <a:spcBef>
                <a:spcPct val="0"/>
              </a:spcBef>
              <a:spcAft>
                <a:spcPct val="0"/>
              </a:spcAft>
              <a:defRPr/>
            </a:pPr>
            <a:r>
              <a:rPr lang="en-US" sz="2000" b="1" kern="1200" dirty="0">
                <a:solidFill>
                  <a:srgbClr val="FFFFFF"/>
                </a:solidFill>
                <a:latin typeface="Times New Roman" pitchFamily="18" charset="0"/>
                <a:ea typeface="+mn-ea"/>
                <a:cs typeface="+mn-cs"/>
              </a:rPr>
              <a:t>ManTech Proprietary Information</a:t>
            </a:r>
          </a:p>
        </p:txBody>
      </p:sp>
      <p:sp>
        <p:nvSpPr>
          <p:cNvPr id="6" name="Rectangle 7"/>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C3989C95-2B06-4985-8072-E1FF7C48E3F2}" type="slidenum">
              <a:rPr lang="en-US" sz="1300" kern="1200">
                <a:solidFill>
                  <a:srgbClr val="000000"/>
                </a:solidFill>
                <a:latin typeface="Times New Roman" pitchFamily="18" charset="0"/>
                <a:ea typeface="+mn-ea"/>
                <a:cs typeface="+mn-cs"/>
              </a:rPr>
              <a:pPr algn="r" rtl="0" eaLnBrk="0" fontAlgn="base" hangingPunct="0">
                <a:spcBef>
                  <a:spcPct val="0"/>
                </a:spcBef>
                <a:spcAft>
                  <a:spcPct val="0"/>
                </a:spcAft>
                <a:defRPr/>
              </a:pPr>
              <a:t>‹#›</a:t>
            </a:fld>
            <a:endParaRPr lang="en-US" sz="1300" kern="1200" dirty="0">
              <a:solidFill>
                <a:srgbClr val="000000"/>
              </a:solidFill>
              <a:latin typeface="Times New Roman" pitchFamily="18" charset="0"/>
              <a:ea typeface="+mn-ea"/>
              <a:cs typeface="+mn-cs"/>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820738"/>
            <a:ext cx="3810000" cy="52752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820738"/>
            <a:ext cx="3810000" cy="52752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300" kern="1200" dirty="0">
              <a:solidFill>
                <a:srgbClr val="FFFFFF"/>
              </a:solidFill>
              <a:latin typeface="Arial" charset="0"/>
              <a:ea typeface="+mn-ea"/>
              <a:cs typeface="+mn-cs"/>
            </a:endParaRPr>
          </a:p>
        </p:txBody>
      </p:sp>
      <p:sp>
        <p:nvSpPr>
          <p:cNvPr id="6" name="Rectangle 6"/>
          <p:cNvSpPr>
            <a:spLocks noGrp="1" noChangeArrowheads="1"/>
          </p:cNvSpPr>
          <p:nvPr>
            <p:ph type="ftr" sz="quarter" idx="11"/>
          </p:nvPr>
        </p:nvSpPr>
        <p:spPr>
          <a:ln/>
        </p:spPr>
        <p:txBody>
          <a:bodyPr/>
          <a:lstStyle>
            <a:lvl1pPr>
              <a:defRPr/>
            </a:lvl1pPr>
          </a:lstStyle>
          <a:p>
            <a:pPr algn="l" rtl="0" eaLnBrk="0" fontAlgn="base" hangingPunct="0">
              <a:spcBef>
                <a:spcPct val="0"/>
              </a:spcBef>
              <a:spcAft>
                <a:spcPct val="0"/>
              </a:spcAft>
              <a:defRPr/>
            </a:pPr>
            <a:r>
              <a:rPr lang="en-US" sz="2000" b="1" kern="1200" dirty="0">
                <a:solidFill>
                  <a:srgbClr val="FFFFFF"/>
                </a:solidFill>
                <a:latin typeface="Times New Roman" pitchFamily="18" charset="0"/>
                <a:ea typeface="+mn-ea"/>
                <a:cs typeface="+mn-cs"/>
              </a:rPr>
              <a:t>ManTech Proprietary Information</a:t>
            </a:r>
          </a:p>
        </p:txBody>
      </p:sp>
      <p:sp>
        <p:nvSpPr>
          <p:cNvPr id="7" name="Rectangle 7"/>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6BECADA8-131F-409A-A177-96F294E57FFA}" type="slidenum">
              <a:rPr lang="en-US" sz="1300" kern="1200">
                <a:solidFill>
                  <a:srgbClr val="000000"/>
                </a:solidFill>
                <a:latin typeface="Times New Roman" pitchFamily="18" charset="0"/>
                <a:ea typeface="+mn-ea"/>
                <a:cs typeface="+mn-cs"/>
              </a:rPr>
              <a:pPr algn="r" rtl="0" eaLnBrk="0" fontAlgn="base" hangingPunct="0">
                <a:spcBef>
                  <a:spcPct val="0"/>
                </a:spcBef>
                <a:spcAft>
                  <a:spcPct val="0"/>
                </a:spcAft>
                <a:defRPr/>
              </a:pPr>
              <a:t>‹#›</a:t>
            </a:fld>
            <a:endParaRPr lang="en-US" sz="1300" kern="1200" dirty="0">
              <a:solidFill>
                <a:srgbClr val="000000"/>
              </a:solidFill>
              <a:latin typeface="Times New Roman" pitchFamily="18" charset="0"/>
              <a:ea typeface="+mn-ea"/>
              <a:cs typeface="+mn-cs"/>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300" kern="1200" dirty="0">
              <a:solidFill>
                <a:srgbClr val="FFFFFF"/>
              </a:solidFill>
              <a:latin typeface="Arial" charset="0"/>
              <a:ea typeface="+mn-ea"/>
              <a:cs typeface="+mn-cs"/>
            </a:endParaRPr>
          </a:p>
        </p:txBody>
      </p:sp>
      <p:sp>
        <p:nvSpPr>
          <p:cNvPr id="8" name="Rectangle 6"/>
          <p:cNvSpPr>
            <a:spLocks noGrp="1" noChangeArrowheads="1"/>
          </p:cNvSpPr>
          <p:nvPr>
            <p:ph type="ftr" sz="quarter" idx="11"/>
          </p:nvPr>
        </p:nvSpPr>
        <p:spPr>
          <a:ln/>
        </p:spPr>
        <p:txBody>
          <a:bodyPr/>
          <a:lstStyle>
            <a:lvl1pPr>
              <a:defRPr/>
            </a:lvl1pPr>
          </a:lstStyle>
          <a:p>
            <a:pPr algn="l" rtl="0" eaLnBrk="0" fontAlgn="base" hangingPunct="0">
              <a:spcBef>
                <a:spcPct val="0"/>
              </a:spcBef>
              <a:spcAft>
                <a:spcPct val="0"/>
              </a:spcAft>
              <a:defRPr/>
            </a:pPr>
            <a:r>
              <a:rPr lang="en-US" sz="2000" b="1" kern="1200" dirty="0">
                <a:solidFill>
                  <a:srgbClr val="FFFFFF"/>
                </a:solidFill>
                <a:latin typeface="Times New Roman" pitchFamily="18" charset="0"/>
                <a:ea typeface="+mn-ea"/>
                <a:cs typeface="+mn-cs"/>
              </a:rPr>
              <a:t>ManTech Proprietary Information</a:t>
            </a:r>
          </a:p>
        </p:txBody>
      </p:sp>
      <p:sp>
        <p:nvSpPr>
          <p:cNvPr id="9" name="Rectangle 7"/>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116D073C-796B-4E6D-8F66-972A8BBB755B}" type="slidenum">
              <a:rPr lang="en-US" sz="1300" kern="1200">
                <a:solidFill>
                  <a:srgbClr val="000000"/>
                </a:solidFill>
                <a:latin typeface="Times New Roman" pitchFamily="18" charset="0"/>
                <a:ea typeface="+mn-ea"/>
                <a:cs typeface="+mn-cs"/>
              </a:rPr>
              <a:pPr algn="r" rtl="0" eaLnBrk="0" fontAlgn="base" hangingPunct="0">
                <a:spcBef>
                  <a:spcPct val="0"/>
                </a:spcBef>
                <a:spcAft>
                  <a:spcPct val="0"/>
                </a:spcAft>
                <a:defRPr/>
              </a:pPr>
              <a:t>‹#›</a:t>
            </a:fld>
            <a:endParaRPr lang="en-US" sz="1300" kern="1200" dirty="0">
              <a:solidFill>
                <a:srgbClr val="000000"/>
              </a:solidFill>
              <a:latin typeface="Times New Roman" pitchFamily="18" charset="0"/>
              <a:ea typeface="+mn-ea"/>
              <a:cs typeface="+mn-c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300" kern="1200" dirty="0">
              <a:solidFill>
                <a:srgbClr val="FFFFFF"/>
              </a:solidFill>
              <a:latin typeface="Arial" charset="0"/>
              <a:ea typeface="+mn-ea"/>
              <a:cs typeface="+mn-cs"/>
            </a:endParaRPr>
          </a:p>
        </p:txBody>
      </p:sp>
      <p:sp>
        <p:nvSpPr>
          <p:cNvPr id="4" name="Rectangle 6"/>
          <p:cNvSpPr>
            <a:spLocks noGrp="1" noChangeArrowheads="1"/>
          </p:cNvSpPr>
          <p:nvPr>
            <p:ph type="ftr" sz="quarter" idx="11"/>
          </p:nvPr>
        </p:nvSpPr>
        <p:spPr>
          <a:ln/>
        </p:spPr>
        <p:txBody>
          <a:bodyPr/>
          <a:lstStyle>
            <a:lvl1pPr>
              <a:defRPr/>
            </a:lvl1pPr>
          </a:lstStyle>
          <a:p>
            <a:pPr algn="l" rtl="0" eaLnBrk="0" fontAlgn="base" hangingPunct="0">
              <a:spcBef>
                <a:spcPct val="0"/>
              </a:spcBef>
              <a:spcAft>
                <a:spcPct val="0"/>
              </a:spcAft>
              <a:defRPr/>
            </a:pPr>
            <a:r>
              <a:rPr lang="en-US" sz="2000" b="1" kern="1200" dirty="0">
                <a:solidFill>
                  <a:srgbClr val="FFFFFF"/>
                </a:solidFill>
                <a:latin typeface="Times New Roman" pitchFamily="18" charset="0"/>
                <a:ea typeface="+mn-ea"/>
                <a:cs typeface="+mn-cs"/>
              </a:rPr>
              <a:t>ManTech Proprietary Information</a:t>
            </a:r>
          </a:p>
        </p:txBody>
      </p:sp>
      <p:sp>
        <p:nvSpPr>
          <p:cNvPr id="5" name="Rectangle 7"/>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E9ED8357-F73C-4CC3-B31B-348938401DD9}" type="slidenum">
              <a:rPr lang="en-US" sz="1300" kern="1200">
                <a:solidFill>
                  <a:srgbClr val="000000"/>
                </a:solidFill>
                <a:latin typeface="Times New Roman" pitchFamily="18" charset="0"/>
                <a:ea typeface="+mn-ea"/>
                <a:cs typeface="+mn-cs"/>
              </a:rPr>
              <a:pPr algn="r" rtl="0" eaLnBrk="0" fontAlgn="base" hangingPunct="0">
                <a:spcBef>
                  <a:spcPct val="0"/>
                </a:spcBef>
                <a:spcAft>
                  <a:spcPct val="0"/>
                </a:spcAft>
                <a:defRPr/>
              </a:pPr>
              <a:t>‹#›</a:t>
            </a:fld>
            <a:endParaRPr lang="en-US" sz="1300" kern="1200" dirty="0">
              <a:solidFill>
                <a:srgbClr val="000000"/>
              </a:solidFill>
              <a:latin typeface="Times New Roman" pitchFamily="18" charset="0"/>
              <a:ea typeface="+mn-ea"/>
              <a:cs typeface="+mn-cs"/>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300" kern="1200" dirty="0">
              <a:solidFill>
                <a:srgbClr val="FFFFFF"/>
              </a:solidFill>
              <a:latin typeface="Arial" charset="0"/>
              <a:ea typeface="+mn-ea"/>
              <a:cs typeface="+mn-cs"/>
            </a:endParaRPr>
          </a:p>
        </p:txBody>
      </p:sp>
      <p:sp>
        <p:nvSpPr>
          <p:cNvPr id="3" name="Rectangle 6"/>
          <p:cNvSpPr>
            <a:spLocks noGrp="1" noChangeArrowheads="1"/>
          </p:cNvSpPr>
          <p:nvPr>
            <p:ph type="ftr" sz="quarter" idx="11"/>
          </p:nvPr>
        </p:nvSpPr>
        <p:spPr>
          <a:ln/>
        </p:spPr>
        <p:txBody>
          <a:bodyPr/>
          <a:lstStyle>
            <a:lvl1pPr>
              <a:defRPr/>
            </a:lvl1pPr>
          </a:lstStyle>
          <a:p>
            <a:pPr algn="l" rtl="0" eaLnBrk="0" fontAlgn="base" hangingPunct="0">
              <a:spcBef>
                <a:spcPct val="0"/>
              </a:spcBef>
              <a:spcAft>
                <a:spcPct val="0"/>
              </a:spcAft>
              <a:defRPr/>
            </a:pPr>
            <a:r>
              <a:rPr lang="en-US" sz="2000" b="1" kern="1200" dirty="0">
                <a:solidFill>
                  <a:srgbClr val="FFFFFF"/>
                </a:solidFill>
                <a:latin typeface="Times New Roman" pitchFamily="18" charset="0"/>
                <a:ea typeface="+mn-ea"/>
                <a:cs typeface="+mn-cs"/>
              </a:rPr>
              <a:t>ManTech Proprietary Information</a:t>
            </a:r>
          </a:p>
        </p:txBody>
      </p:sp>
      <p:sp>
        <p:nvSpPr>
          <p:cNvPr id="4" name="Rectangle 7"/>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7777ACF7-B5C6-4656-94A6-C084C763A1D9}" type="slidenum">
              <a:rPr lang="en-US" sz="1300" kern="1200">
                <a:solidFill>
                  <a:srgbClr val="000000"/>
                </a:solidFill>
                <a:latin typeface="Times New Roman" pitchFamily="18" charset="0"/>
                <a:ea typeface="+mn-ea"/>
                <a:cs typeface="+mn-cs"/>
              </a:rPr>
              <a:pPr algn="r" rtl="0" eaLnBrk="0" fontAlgn="base" hangingPunct="0">
                <a:spcBef>
                  <a:spcPct val="0"/>
                </a:spcBef>
                <a:spcAft>
                  <a:spcPct val="0"/>
                </a:spcAft>
                <a:defRPr/>
              </a:pPr>
              <a:t>‹#›</a:t>
            </a:fld>
            <a:endParaRPr lang="en-US" sz="1300" kern="1200" dirty="0">
              <a:solidFill>
                <a:srgbClr val="000000"/>
              </a:solidFill>
              <a:latin typeface="Times New Roman" pitchFamily="18" charset="0"/>
              <a:ea typeface="+mn-ea"/>
              <a:cs typeface="+mn-cs"/>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300" kern="1200" dirty="0">
              <a:solidFill>
                <a:srgbClr val="FFFFFF"/>
              </a:solidFill>
              <a:latin typeface="Arial" charset="0"/>
              <a:ea typeface="+mn-ea"/>
              <a:cs typeface="+mn-cs"/>
            </a:endParaRPr>
          </a:p>
        </p:txBody>
      </p:sp>
      <p:sp>
        <p:nvSpPr>
          <p:cNvPr id="6" name="Rectangle 6"/>
          <p:cNvSpPr>
            <a:spLocks noGrp="1" noChangeArrowheads="1"/>
          </p:cNvSpPr>
          <p:nvPr>
            <p:ph type="ftr" sz="quarter" idx="11"/>
          </p:nvPr>
        </p:nvSpPr>
        <p:spPr>
          <a:ln/>
        </p:spPr>
        <p:txBody>
          <a:bodyPr/>
          <a:lstStyle>
            <a:lvl1pPr>
              <a:defRPr/>
            </a:lvl1pPr>
          </a:lstStyle>
          <a:p>
            <a:pPr algn="l" rtl="0" eaLnBrk="0" fontAlgn="base" hangingPunct="0">
              <a:spcBef>
                <a:spcPct val="0"/>
              </a:spcBef>
              <a:spcAft>
                <a:spcPct val="0"/>
              </a:spcAft>
              <a:defRPr/>
            </a:pPr>
            <a:r>
              <a:rPr lang="en-US" sz="2000" b="1" kern="1200" dirty="0">
                <a:solidFill>
                  <a:srgbClr val="FFFFFF"/>
                </a:solidFill>
                <a:latin typeface="Times New Roman" pitchFamily="18" charset="0"/>
                <a:ea typeface="+mn-ea"/>
                <a:cs typeface="+mn-cs"/>
              </a:rPr>
              <a:t>ManTech Proprietary Information</a:t>
            </a:r>
          </a:p>
        </p:txBody>
      </p:sp>
      <p:sp>
        <p:nvSpPr>
          <p:cNvPr id="7" name="Rectangle 7"/>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55F716FA-3966-4401-83F8-AF16148618DC}" type="slidenum">
              <a:rPr lang="en-US" sz="1300" kern="1200">
                <a:solidFill>
                  <a:srgbClr val="000000"/>
                </a:solidFill>
                <a:latin typeface="Times New Roman" pitchFamily="18" charset="0"/>
                <a:ea typeface="+mn-ea"/>
                <a:cs typeface="+mn-cs"/>
              </a:rPr>
              <a:pPr algn="r" rtl="0" eaLnBrk="0" fontAlgn="base" hangingPunct="0">
                <a:spcBef>
                  <a:spcPct val="0"/>
                </a:spcBef>
                <a:spcAft>
                  <a:spcPct val="0"/>
                </a:spcAft>
                <a:defRPr/>
              </a:pPr>
              <a:t>‹#›</a:t>
            </a:fld>
            <a:endParaRPr lang="en-US" sz="1300" kern="1200" dirty="0">
              <a:solidFill>
                <a:srgbClr val="000000"/>
              </a:solidFill>
              <a:latin typeface="Times New Roman" pitchFamily="18" charset="0"/>
              <a:ea typeface="+mn-ea"/>
              <a:cs typeface="+mn-cs"/>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300" kern="1200" dirty="0">
              <a:solidFill>
                <a:srgbClr val="FFFFFF"/>
              </a:solidFill>
              <a:latin typeface="Arial" charset="0"/>
              <a:ea typeface="+mn-ea"/>
              <a:cs typeface="+mn-cs"/>
            </a:endParaRPr>
          </a:p>
        </p:txBody>
      </p:sp>
      <p:sp>
        <p:nvSpPr>
          <p:cNvPr id="6" name="Rectangle 6"/>
          <p:cNvSpPr>
            <a:spLocks noGrp="1" noChangeArrowheads="1"/>
          </p:cNvSpPr>
          <p:nvPr>
            <p:ph type="ftr" sz="quarter" idx="11"/>
          </p:nvPr>
        </p:nvSpPr>
        <p:spPr>
          <a:ln/>
        </p:spPr>
        <p:txBody>
          <a:bodyPr/>
          <a:lstStyle>
            <a:lvl1pPr>
              <a:defRPr/>
            </a:lvl1pPr>
          </a:lstStyle>
          <a:p>
            <a:pPr algn="l" rtl="0" eaLnBrk="0" fontAlgn="base" hangingPunct="0">
              <a:spcBef>
                <a:spcPct val="0"/>
              </a:spcBef>
              <a:spcAft>
                <a:spcPct val="0"/>
              </a:spcAft>
              <a:defRPr/>
            </a:pPr>
            <a:r>
              <a:rPr lang="en-US" sz="2000" b="1" kern="1200" dirty="0">
                <a:solidFill>
                  <a:srgbClr val="FFFFFF"/>
                </a:solidFill>
                <a:latin typeface="Times New Roman" pitchFamily="18" charset="0"/>
                <a:ea typeface="+mn-ea"/>
                <a:cs typeface="+mn-cs"/>
              </a:rPr>
              <a:t>ManTech Proprietary Information</a:t>
            </a:r>
          </a:p>
        </p:txBody>
      </p:sp>
      <p:sp>
        <p:nvSpPr>
          <p:cNvPr id="7" name="Rectangle 7"/>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51309711-E4E2-477F-AF05-572F73F4170B}" type="slidenum">
              <a:rPr lang="en-US" sz="1300" kern="1200">
                <a:solidFill>
                  <a:srgbClr val="000000"/>
                </a:solidFill>
                <a:latin typeface="Times New Roman" pitchFamily="18" charset="0"/>
                <a:ea typeface="+mn-ea"/>
                <a:cs typeface="+mn-cs"/>
              </a:rPr>
              <a:pPr algn="r" rtl="0" eaLnBrk="0" fontAlgn="base" hangingPunct="0">
                <a:spcBef>
                  <a:spcPct val="0"/>
                </a:spcBef>
                <a:spcAft>
                  <a:spcPct val="0"/>
                </a:spcAft>
                <a:defRPr/>
              </a:pPr>
              <a:t>‹#›</a:t>
            </a:fld>
            <a:endParaRPr lang="en-US" sz="1300" kern="1200" dirty="0">
              <a:solidFill>
                <a:srgbClr val="000000"/>
              </a:solidFill>
              <a:latin typeface="Times New Roman" pitchFamily="18" charset="0"/>
              <a:ea typeface="+mn-ea"/>
              <a:cs typeface="+mn-cs"/>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300" kern="1200" dirty="0">
              <a:solidFill>
                <a:srgbClr val="FFFFFF"/>
              </a:solidFill>
              <a:latin typeface="Arial" charset="0"/>
              <a:ea typeface="+mn-ea"/>
              <a:cs typeface="+mn-cs"/>
            </a:endParaRPr>
          </a:p>
        </p:txBody>
      </p:sp>
      <p:sp>
        <p:nvSpPr>
          <p:cNvPr id="5" name="Rectangle 6"/>
          <p:cNvSpPr>
            <a:spLocks noGrp="1" noChangeArrowheads="1"/>
          </p:cNvSpPr>
          <p:nvPr>
            <p:ph type="ftr" sz="quarter" idx="11"/>
          </p:nvPr>
        </p:nvSpPr>
        <p:spPr>
          <a:ln/>
        </p:spPr>
        <p:txBody>
          <a:bodyPr/>
          <a:lstStyle>
            <a:lvl1pPr>
              <a:defRPr/>
            </a:lvl1pPr>
          </a:lstStyle>
          <a:p>
            <a:pPr algn="l" rtl="0" eaLnBrk="0" fontAlgn="base" hangingPunct="0">
              <a:spcBef>
                <a:spcPct val="0"/>
              </a:spcBef>
              <a:spcAft>
                <a:spcPct val="0"/>
              </a:spcAft>
              <a:defRPr/>
            </a:pPr>
            <a:r>
              <a:rPr lang="en-US" sz="2000" b="1" kern="1200" dirty="0">
                <a:solidFill>
                  <a:srgbClr val="FFFFFF"/>
                </a:solidFill>
                <a:latin typeface="Times New Roman" pitchFamily="18" charset="0"/>
                <a:ea typeface="+mn-ea"/>
                <a:cs typeface="+mn-cs"/>
              </a:rPr>
              <a:t>ManTech Proprietary Information</a:t>
            </a:r>
          </a:p>
        </p:txBody>
      </p:sp>
      <p:sp>
        <p:nvSpPr>
          <p:cNvPr id="6" name="Rectangle 7"/>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37AAADCB-AA6C-4A91-A0A9-6A0E37909F78}" type="slidenum">
              <a:rPr lang="en-US" sz="1300" kern="1200">
                <a:solidFill>
                  <a:srgbClr val="000000"/>
                </a:solidFill>
                <a:latin typeface="Times New Roman" pitchFamily="18" charset="0"/>
                <a:ea typeface="+mn-ea"/>
                <a:cs typeface="+mn-cs"/>
              </a:rPr>
              <a:pPr algn="r" rtl="0" eaLnBrk="0" fontAlgn="base" hangingPunct="0">
                <a:spcBef>
                  <a:spcPct val="0"/>
                </a:spcBef>
                <a:spcAft>
                  <a:spcPct val="0"/>
                </a:spcAft>
                <a:defRPr/>
              </a:pPr>
              <a:t>‹#›</a:t>
            </a:fld>
            <a:endParaRPr lang="en-US" sz="1300" kern="1200" dirty="0">
              <a:solidFill>
                <a:srgbClr val="000000"/>
              </a:solidFill>
              <a:latin typeface="Times New Roman" pitchFamily="18" charset="0"/>
              <a:ea typeface="+mn-ea"/>
              <a:cs typeface="+mn-cs"/>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6250" y="-76200"/>
            <a:ext cx="2274888"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76200"/>
            <a:ext cx="667385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300" kern="1200" dirty="0">
              <a:solidFill>
                <a:srgbClr val="FFFFFF"/>
              </a:solidFill>
              <a:latin typeface="Arial" charset="0"/>
              <a:ea typeface="+mn-ea"/>
              <a:cs typeface="+mn-cs"/>
            </a:endParaRPr>
          </a:p>
        </p:txBody>
      </p:sp>
      <p:sp>
        <p:nvSpPr>
          <p:cNvPr id="5" name="Rectangle 6"/>
          <p:cNvSpPr>
            <a:spLocks noGrp="1" noChangeArrowheads="1"/>
          </p:cNvSpPr>
          <p:nvPr>
            <p:ph type="ftr" sz="quarter" idx="11"/>
          </p:nvPr>
        </p:nvSpPr>
        <p:spPr>
          <a:ln/>
        </p:spPr>
        <p:txBody>
          <a:bodyPr/>
          <a:lstStyle>
            <a:lvl1pPr>
              <a:defRPr/>
            </a:lvl1pPr>
          </a:lstStyle>
          <a:p>
            <a:pPr algn="l" rtl="0" eaLnBrk="0" fontAlgn="base" hangingPunct="0">
              <a:spcBef>
                <a:spcPct val="0"/>
              </a:spcBef>
              <a:spcAft>
                <a:spcPct val="0"/>
              </a:spcAft>
              <a:defRPr/>
            </a:pPr>
            <a:r>
              <a:rPr lang="en-US" sz="2000" b="1" kern="1200" dirty="0">
                <a:solidFill>
                  <a:srgbClr val="FFFFFF"/>
                </a:solidFill>
                <a:latin typeface="Times New Roman" pitchFamily="18" charset="0"/>
                <a:ea typeface="+mn-ea"/>
                <a:cs typeface="+mn-cs"/>
              </a:rPr>
              <a:t>ManTech Proprietary Information</a:t>
            </a:r>
          </a:p>
        </p:txBody>
      </p:sp>
      <p:sp>
        <p:nvSpPr>
          <p:cNvPr id="6" name="Rectangle 7"/>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FAA0CF7C-4B7C-4644-962E-E9230337B869}" type="slidenum">
              <a:rPr lang="en-US" sz="1300" kern="1200">
                <a:solidFill>
                  <a:srgbClr val="000000"/>
                </a:solidFill>
                <a:latin typeface="Times New Roman" pitchFamily="18" charset="0"/>
                <a:ea typeface="+mn-ea"/>
                <a:cs typeface="+mn-cs"/>
              </a:rPr>
              <a:pPr algn="r" rtl="0" eaLnBrk="0" fontAlgn="base" hangingPunct="0">
                <a:spcBef>
                  <a:spcPct val="0"/>
                </a:spcBef>
                <a:spcAft>
                  <a:spcPct val="0"/>
                </a:spcAft>
                <a:defRPr/>
              </a:pPr>
              <a:t>‹#›</a:t>
            </a:fld>
            <a:endParaRPr lang="en-US" sz="1300" kern="1200" dirty="0">
              <a:solidFill>
                <a:srgbClr val="000000"/>
              </a:solidFill>
              <a:latin typeface="Times New Roman" pitchFamily="18" charset="0"/>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Footer Placeholder 5"/>
          <p:cNvSpPr txBox="1">
            <a:spLocks/>
          </p:cNvSpPr>
          <p:nvPr userDrawn="1"/>
        </p:nvSpPr>
        <p:spPr bwMode="auto">
          <a:xfrm>
            <a:off x="6981825" y="6381750"/>
            <a:ext cx="2895600" cy="476250"/>
          </a:xfrm>
          <a:prstGeom prst="rect">
            <a:avLst/>
          </a:prstGeom>
          <a:noFill/>
          <a:ln w="9525">
            <a:noFill/>
            <a:miter lim="800000"/>
            <a:headEnd/>
            <a:tailEnd/>
          </a:ln>
          <a:effectLst/>
        </p:spPr>
        <p:txBody>
          <a:bodyPr/>
          <a:lstStyle/>
          <a:p>
            <a:pPr algn="ctr">
              <a:defRPr/>
            </a:pPr>
            <a:r>
              <a:rPr lang="en-US" sz="1400" dirty="0">
                <a:solidFill>
                  <a:schemeClr val="bg1"/>
                </a:solidFill>
                <a:cs typeface="+mn-cs"/>
              </a:rPr>
              <a:t>CW_2008</a:t>
            </a:r>
          </a:p>
        </p:txBody>
      </p:sp>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5927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6"/>
          <p:cNvSpPr>
            <a:spLocks noGrp="1" noChangeArrowheads="1"/>
          </p:cNvSpPr>
          <p:nvPr>
            <p:ph type="ftr" sz="quarter" idx="10"/>
          </p:nvPr>
        </p:nvSpPr>
        <p:spPr>
          <a:xfrm>
            <a:off x="1933575" y="6076950"/>
            <a:ext cx="5286375" cy="476250"/>
          </a:xfrm>
        </p:spPr>
        <p:txBody>
          <a:bodyPr/>
          <a:lstStyle>
            <a:lvl1pPr>
              <a:defRPr>
                <a:cs typeface="+mn-cs"/>
              </a:defRPr>
            </a:lvl1pPr>
          </a:lstStyle>
          <a:p>
            <a:pPr algn="l" rtl="0" eaLnBrk="0" fontAlgn="base" hangingPunct="0">
              <a:spcBef>
                <a:spcPct val="0"/>
              </a:spcBef>
              <a:spcAft>
                <a:spcPct val="0"/>
              </a:spcAft>
              <a:defRPr/>
            </a:pPr>
            <a:endParaRPr lang="en-US" sz="2000" b="1" kern="1200" dirty="0">
              <a:solidFill>
                <a:srgbClr val="FFFFFF"/>
              </a:solidFill>
              <a:latin typeface="Times New Roman" pitchFamily="18" charset="0"/>
              <a:ea typeface="+mn-ea"/>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endParaRPr lang="en-US" sz="1400" kern="1200" dirty="0">
              <a:solidFill>
                <a:srgbClr val="000000"/>
              </a:solidFill>
              <a:latin typeface="Arial"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endParaRPr lang="en-US" sz="1400" kern="1200" dirty="0">
              <a:solidFill>
                <a:srgbClr val="000000"/>
              </a:solidFill>
              <a:latin typeface="Arial" charset="0"/>
              <a:ea typeface="+mn-ea"/>
              <a:cs typeface="+mn-cs"/>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endParaRPr lang="en-US" sz="1400" kern="1200" dirty="0">
              <a:solidFill>
                <a:srgbClr val="000000"/>
              </a:solidFill>
              <a:latin typeface="Arial"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endParaRPr lang="en-US" sz="1400" kern="1200" dirty="0">
              <a:solidFill>
                <a:srgbClr val="000000"/>
              </a:solidFill>
              <a:latin typeface="Arial" charset="0"/>
              <a:ea typeface="+mn-ea"/>
              <a:cs typeface="+mn-cs"/>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endParaRPr lang="en-US" sz="1400" kern="1200" dirty="0">
              <a:solidFill>
                <a:srgbClr val="000000"/>
              </a:solidFill>
              <a:latin typeface="Arial"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endParaRPr lang="en-US" sz="1400" kern="1200" dirty="0">
              <a:solidFill>
                <a:srgbClr val="000000"/>
              </a:solidFill>
              <a:latin typeface="Arial" charset="0"/>
              <a:ea typeface="+mn-ea"/>
              <a:cs typeface="+mn-cs"/>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5400"/>
            <a:ext cx="40386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endParaRPr lang="en-US" sz="1400" kern="1200" dirty="0">
              <a:solidFill>
                <a:srgbClr val="000000"/>
              </a:solidFill>
              <a:latin typeface="Arial"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endParaRPr lang="en-US" sz="1400" kern="1200" dirty="0">
              <a:solidFill>
                <a:srgbClr val="000000"/>
              </a:solidFill>
              <a:latin typeface="Arial" charset="0"/>
              <a:ea typeface="+mn-ea"/>
              <a:cs typeface="+mn-cs"/>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endParaRPr lang="en-US" sz="1400" kern="1200" dirty="0">
              <a:solidFill>
                <a:srgbClr val="000000"/>
              </a:solidFill>
              <a:latin typeface="Arial" charset="0"/>
              <a:ea typeface="+mn-ea"/>
              <a:cs typeface="+mn-cs"/>
            </a:endParaRPr>
          </a:p>
        </p:txBody>
      </p:sp>
      <p:sp>
        <p:nvSpPr>
          <p:cNvPr id="8"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endParaRPr lang="en-US" sz="1400" kern="1200" dirty="0">
              <a:solidFill>
                <a:srgbClr val="000000"/>
              </a:solidFill>
              <a:latin typeface="Arial" charset="0"/>
              <a:ea typeface="+mn-ea"/>
              <a:cs typeface="+mn-cs"/>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endParaRPr lang="en-US" sz="1400" kern="1200" dirty="0">
              <a:solidFill>
                <a:srgbClr val="000000"/>
              </a:solidFill>
              <a:latin typeface="Arial" charset="0"/>
              <a:ea typeface="+mn-ea"/>
              <a:cs typeface="+mn-cs"/>
            </a:endParaRPr>
          </a:p>
        </p:txBody>
      </p:sp>
      <p:sp>
        <p:nvSpPr>
          <p:cNvPr id="4"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endParaRPr lang="en-US" sz="1400" kern="1200" dirty="0">
              <a:solidFill>
                <a:srgbClr val="000000"/>
              </a:solidFill>
              <a:latin typeface="Arial" charset="0"/>
              <a:ea typeface="+mn-ea"/>
              <a:cs typeface="+mn-cs"/>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endParaRPr lang="en-US" sz="1400" kern="1200" dirty="0">
              <a:solidFill>
                <a:srgbClr val="000000"/>
              </a:solidFill>
              <a:latin typeface="Arial" charset="0"/>
              <a:ea typeface="+mn-ea"/>
              <a:cs typeface="+mn-cs"/>
            </a:endParaRPr>
          </a:p>
        </p:txBody>
      </p:sp>
      <p:sp>
        <p:nvSpPr>
          <p:cNvPr id="3"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endParaRPr lang="en-US" sz="1400" kern="1200" dirty="0">
              <a:solidFill>
                <a:srgbClr val="000000"/>
              </a:solidFill>
              <a:latin typeface="Arial" charset="0"/>
              <a:ea typeface="+mn-ea"/>
              <a:cs typeface="+mn-cs"/>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endParaRPr lang="en-US" sz="1400" kern="1200" dirty="0">
              <a:solidFill>
                <a:srgbClr val="000000"/>
              </a:solidFill>
              <a:latin typeface="Arial"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endParaRPr lang="en-US" sz="1400" kern="1200" dirty="0">
              <a:solidFill>
                <a:srgbClr val="000000"/>
              </a:solidFill>
              <a:latin typeface="Arial" charset="0"/>
              <a:ea typeface="+mn-ea"/>
              <a:cs typeface="+mn-cs"/>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endParaRPr lang="en-US" sz="1400" kern="1200" dirty="0">
              <a:solidFill>
                <a:srgbClr val="000000"/>
              </a:solidFill>
              <a:latin typeface="Arial"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endParaRPr lang="en-US" sz="1400" kern="1200" dirty="0">
              <a:solidFill>
                <a:srgbClr val="000000"/>
              </a:solidFill>
              <a:latin typeface="Arial" charset="0"/>
              <a:ea typeface="+mn-ea"/>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6"/>
          <p:cNvSpPr>
            <a:spLocks noGrp="1" noChangeArrowheads="1"/>
          </p:cNvSpPr>
          <p:nvPr>
            <p:ph type="ftr" sz="quarter" idx="10"/>
          </p:nvPr>
        </p:nvSpPr>
        <p:spPr>
          <a:xfrm>
            <a:off x="1933575" y="6076950"/>
            <a:ext cx="5286375" cy="476250"/>
          </a:xfrm>
          <a:prstGeom prst="rect">
            <a:avLst/>
          </a:prstGeom>
        </p:spPr>
        <p:txBody>
          <a:bodyPr/>
          <a:lstStyle>
            <a:lvl1pPr>
              <a:defRPr>
                <a:cs typeface="+mn-cs"/>
              </a:defRPr>
            </a:lvl1pPr>
          </a:lstStyle>
          <a:p>
            <a:pPr>
              <a:defRPr/>
            </a:pPr>
            <a:endParaRPr lang="en-US"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endParaRPr lang="en-US" sz="1400" kern="1200" dirty="0">
              <a:solidFill>
                <a:srgbClr val="000000"/>
              </a:solidFill>
              <a:latin typeface="Arial"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endParaRPr lang="en-US" sz="1400" kern="1200" dirty="0">
              <a:solidFill>
                <a:srgbClr val="000000"/>
              </a:solidFill>
              <a:latin typeface="Arial" charset="0"/>
              <a:ea typeface="+mn-ea"/>
              <a:cs typeface="+mn-cs"/>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533400"/>
            <a:ext cx="213360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533400"/>
            <a:ext cx="624840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endParaRPr lang="en-US" sz="1400" kern="1200" dirty="0">
              <a:solidFill>
                <a:srgbClr val="000000"/>
              </a:solidFill>
              <a:latin typeface="Arial"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endParaRPr lang="en-US" sz="1400" kern="1200" dirty="0">
              <a:solidFill>
                <a:srgbClr val="000000"/>
              </a:solidFill>
              <a:latin typeface="Arial" charset="0"/>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5"/>
          <p:cNvSpPr txBox="1">
            <a:spLocks/>
          </p:cNvSpPr>
          <p:nvPr userDrawn="1"/>
        </p:nvSpPr>
        <p:spPr bwMode="auto">
          <a:xfrm>
            <a:off x="6781800" y="6381750"/>
            <a:ext cx="2895600" cy="476250"/>
          </a:xfrm>
          <a:prstGeom prst="rect">
            <a:avLst/>
          </a:prstGeom>
          <a:noFill/>
          <a:ln w="9525">
            <a:noFill/>
            <a:miter lim="800000"/>
            <a:headEnd/>
            <a:tailEnd/>
          </a:ln>
          <a:effectLst/>
        </p:spPr>
        <p:txBody>
          <a:bodyPr/>
          <a:lstStyle/>
          <a:p>
            <a:pPr algn="ctr">
              <a:defRPr/>
            </a:pPr>
            <a:r>
              <a:rPr lang="en-US" sz="800" dirty="0">
                <a:solidFill>
                  <a:schemeClr val="bg1"/>
                </a:solidFill>
                <a:cs typeface="+mn-cs"/>
              </a:rPr>
              <a:t>CW_2008</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xfrm>
            <a:off x="1933575" y="6076950"/>
            <a:ext cx="5286375" cy="476250"/>
          </a:xfrm>
          <a:prstGeom prst="rect">
            <a:avLst/>
          </a:prstGeom>
        </p:spPr>
        <p:txBody>
          <a:bodyPr/>
          <a:lstStyle>
            <a:lvl1pPr>
              <a:defRPr>
                <a:cs typeface="+mn-cs"/>
              </a:defRPr>
            </a:lvl1pPr>
          </a:lstStyle>
          <a:p>
            <a:pPr>
              <a:defRPr/>
            </a:pP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xfrm>
            <a:off x="1933575" y="6076950"/>
            <a:ext cx="5286375" cy="476250"/>
          </a:xfrm>
          <a:prstGeom prst="rect">
            <a:avLst/>
          </a:prstGeom>
        </p:spPr>
        <p:txBody>
          <a:bodyPr/>
          <a:lstStyle>
            <a:lvl1pPr>
              <a:defRPr>
                <a:cs typeface="+mn-cs"/>
              </a:defRPr>
            </a:lvl1pPr>
          </a:lstStyle>
          <a:p>
            <a:pPr>
              <a:defRPr/>
            </a:pP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6" Type="http://schemas.openxmlformats.org/officeDocument/2006/relationships/image" Target="../media/image3.png"/><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2.jpe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theme" Target="../theme/theme4.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image" Target="../media/image1.jpeg"/><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602" name="Picture 10" descr="R_Picture BkGrnd"/>
          <p:cNvPicPr>
            <a:picLocks noChangeAspect="1" noChangeArrowheads="1"/>
          </p:cNvPicPr>
          <p:nvPr/>
        </p:nvPicPr>
        <p:blipFill>
          <a:blip r:embed="rId16" cstate="print"/>
          <a:srcRect/>
          <a:stretch>
            <a:fillRect/>
          </a:stretch>
        </p:blipFill>
        <p:spPr bwMode="auto">
          <a:xfrm>
            <a:off x="0" y="0"/>
            <a:ext cx="9144000" cy="6858000"/>
          </a:xfrm>
          <a:prstGeom prst="rect">
            <a:avLst/>
          </a:prstGeom>
          <a:noFill/>
          <a:ln w="9525">
            <a:noFill/>
            <a:miter lim="800000"/>
            <a:headEnd/>
            <a:tailEnd/>
          </a:ln>
        </p:spPr>
      </p:pic>
      <p:pic>
        <p:nvPicPr>
          <p:cNvPr id="25603" name="Picture 2" descr="R_Picture BkGrnd"/>
          <p:cNvPicPr>
            <a:picLocks noChangeAspect="1" noChangeArrowheads="1"/>
          </p:cNvPicPr>
          <p:nvPr/>
        </p:nvPicPr>
        <p:blipFill>
          <a:blip r:embed="rId16" cstate="print"/>
          <a:srcRect/>
          <a:stretch>
            <a:fillRect/>
          </a:stretch>
        </p:blipFill>
        <p:spPr bwMode="auto">
          <a:xfrm>
            <a:off x="0" y="0"/>
            <a:ext cx="9144000" cy="6858000"/>
          </a:xfrm>
          <a:prstGeom prst="rect">
            <a:avLst/>
          </a:prstGeom>
          <a:noFill/>
          <a:ln w="9525">
            <a:noFill/>
            <a:miter lim="800000"/>
            <a:headEnd/>
            <a:tailEnd/>
          </a:ln>
        </p:spPr>
      </p:pic>
      <p:sp>
        <p:nvSpPr>
          <p:cNvPr id="25604" name="Rectangle 4"/>
          <p:cNvSpPr>
            <a:spLocks noGrp="1" noChangeArrowheads="1"/>
          </p:cNvSpPr>
          <p:nvPr>
            <p:ph type="body" idx="1"/>
          </p:nvPr>
        </p:nvSpPr>
        <p:spPr bwMode="auto">
          <a:xfrm>
            <a:off x="457200" y="1619250"/>
            <a:ext cx="8229600" cy="4248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9159" name="Text Box 7"/>
          <p:cNvSpPr txBox="1">
            <a:spLocks noChangeArrowheads="1"/>
          </p:cNvSpPr>
          <p:nvPr/>
        </p:nvSpPr>
        <p:spPr bwMode="auto">
          <a:xfrm>
            <a:off x="7924800" y="152400"/>
            <a:ext cx="1219200" cy="214313"/>
          </a:xfrm>
          <a:prstGeom prst="rect">
            <a:avLst/>
          </a:prstGeom>
          <a:noFill/>
          <a:ln w="9525">
            <a:noFill/>
            <a:miter lim="800000"/>
            <a:headEnd/>
            <a:tailEnd/>
          </a:ln>
          <a:effectLst/>
        </p:spPr>
        <p:txBody>
          <a:bodyPr>
            <a:spAutoFit/>
          </a:bodyPr>
          <a:lstStyle/>
          <a:p>
            <a:pPr algn="r">
              <a:spcBef>
                <a:spcPct val="50000"/>
              </a:spcBef>
              <a:defRPr/>
            </a:pPr>
            <a:r>
              <a:rPr lang="en-US" sz="800" dirty="0">
                <a:cs typeface="+mn-cs"/>
              </a:rPr>
              <a:t>Company Proprietary</a:t>
            </a:r>
          </a:p>
        </p:txBody>
      </p:sp>
    </p:spTree>
  </p:cSld>
  <p:clrMap bg1="lt1" tx1="dk1" bg2="lt2" tx2="dk2" accent1="accent1" accent2="accent2" accent3="accent3" accent4="accent4" accent5="accent5" accent6="accent6" hlink="hlink" folHlink="folHlink"/>
  <p:sldLayoutIdLst>
    <p:sldLayoutId id="2147483860" r:id="rId1"/>
    <p:sldLayoutId id="2147483861" r:id="rId2"/>
    <p:sldLayoutId id="2147483874" r:id="rId3"/>
    <p:sldLayoutId id="2147483875" r:id="rId4"/>
    <p:sldLayoutId id="2147483876" r:id="rId5"/>
    <p:sldLayoutId id="2147483877" r:id="rId6"/>
    <p:sldLayoutId id="2147483878" r:id="rId7"/>
    <p:sldLayoutId id="2147483879" r:id="rId8"/>
    <p:sldLayoutId id="2147483880" r:id="rId9"/>
    <p:sldLayoutId id="2147483881" r:id="rId10"/>
    <p:sldLayoutId id="2147483882" r:id="rId11"/>
    <p:sldLayoutId id="2147483883" r:id="rId12"/>
    <p:sldLayoutId id="2147483884" r:id="rId13"/>
    <p:sldLayoutId id="2147483862" r:id="rId14"/>
  </p:sldLayoutIdLst>
  <p:hf sldNum="0" hdr="0"/>
  <p:txStyles>
    <p:titleStyle>
      <a:lvl1pPr algn="l" rtl="0" eaLnBrk="0" fontAlgn="base" hangingPunct="0">
        <a:spcBef>
          <a:spcPct val="0"/>
        </a:spcBef>
        <a:spcAft>
          <a:spcPct val="0"/>
        </a:spcAft>
        <a:defRPr sz="2400" b="1" i="1">
          <a:solidFill>
            <a:schemeClr val="accent2"/>
          </a:solidFill>
          <a:latin typeface="+mj-lt"/>
          <a:ea typeface="+mj-ea"/>
          <a:cs typeface="+mj-cs"/>
        </a:defRPr>
      </a:lvl1pPr>
      <a:lvl2pPr algn="l" rtl="0" eaLnBrk="0" fontAlgn="base" hangingPunct="0">
        <a:spcBef>
          <a:spcPct val="0"/>
        </a:spcBef>
        <a:spcAft>
          <a:spcPct val="0"/>
        </a:spcAft>
        <a:defRPr sz="2400" b="1" i="1">
          <a:solidFill>
            <a:schemeClr val="accent2"/>
          </a:solidFill>
          <a:latin typeface="Arial" charset="0"/>
        </a:defRPr>
      </a:lvl2pPr>
      <a:lvl3pPr algn="l" rtl="0" eaLnBrk="0" fontAlgn="base" hangingPunct="0">
        <a:spcBef>
          <a:spcPct val="0"/>
        </a:spcBef>
        <a:spcAft>
          <a:spcPct val="0"/>
        </a:spcAft>
        <a:defRPr sz="2400" b="1" i="1">
          <a:solidFill>
            <a:schemeClr val="accent2"/>
          </a:solidFill>
          <a:latin typeface="Arial" charset="0"/>
        </a:defRPr>
      </a:lvl3pPr>
      <a:lvl4pPr algn="l" rtl="0" eaLnBrk="0" fontAlgn="base" hangingPunct="0">
        <a:spcBef>
          <a:spcPct val="0"/>
        </a:spcBef>
        <a:spcAft>
          <a:spcPct val="0"/>
        </a:spcAft>
        <a:defRPr sz="2400" b="1" i="1">
          <a:solidFill>
            <a:schemeClr val="accent2"/>
          </a:solidFill>
          <a:latin typeface="Arial" charset="0"/>
        </a:defRPr>
      </a:lvl4pPr>
      <a:lvl5pPr algn="l" rtl="0" eaLnBrk="0" fontAlgn="base" hangingPunct="0">
        <a:spcBef>
          <a:spcPct val="0"/>
        </a:spcBef>
        <a:spcAft>
          <a:spcPct val="0"/>
        </a:spcAft>
        <a:defRPr sz="2400" b="1" i="1">
          <a:solidFill>
            <a:schemeClr val="accent2"/>
          </a:solidFill>
          <a:latin typeface="Arial" charset="0"/>
        </a:defRPr>
      </a:lvl5pPr>
      <a:lvl6pPr marL="457200" algn="l" rtl="0" fontAlgn="base">
        <a:spcBef>
          <a:spcPct val="0"/>
        </a:spcBef>
        <a:spcAft>
          <a:spcPct val="0"/>
        </a:spcAft>
        <a:defRPr sz="2400" b="1" i="1">
          <a:solidFill>
            <a:schemeClr val="accent2"/>
          </a:solidFill>
          <a:latin typeface="Arial" charset="0"/>
        </a:defRPr>
      </a:lvl6pPr>
      <a:lvl7pPr marL="914400" algn="l" rtl="0" fontAlgn="base">
        <a:spcBef>
          <a:spcPct val="0"/>
        </a:spcBef>
        <a:spcAft>
          <a:spcPct val="0"/>
        </a:spcAft>
        <a:defRPr sz="2400" b="1" i="1">
          <a:solidFill>
            <a:schemeClr val="accent2"/>
          </a:solidFill>
          <a:latin typeface="Arial" charset="0"/>
        </a:defRPr>
      </a:lvl7pPr>
      <a:lvl8pPr marL="1371600" algn="l" rtl="0" fontAlgn="base">
        <a:spcBef>
          <a:spcPct val="0"/>
        </a:spcBef>
        <a:spcAft>
          <a:spcPct val="0"/>
        </a:spcAft>
        <a:defRPr sz="2400" b="1" i="1">
          <a:solidFill>
            <a:schemeClr val="accent2"/>
          </a:solidFill>
          <a:latin typeface="Arial" charset="0"/>
        </a:defRPr>
      </a:lvl8pPr>
      <a:lvl9pPr marL="1828800" algn="l" rtl="0" fontAlgn="base">
        <a:spcBef>
          <a:spcPct val="0"/>
        </a:spcBef>
        <a:spcAft>
          <a:spcPct val="0"/>
        </a:spcAft>
        <a:defRPr sz="2400" b="1" i="1">
          <a:solidFill>
            <a:schemeClr val="accent2"/>
          </a:solidFill>
          <a:latin typeface="Arial" charset="0"/>
        </a:defRPr>
      </a:lvl9pPr>
    </p:titleStyle>
    <p:bodyStyle>
      <a:lvl1pPr marL="227013" indent="-227013" algn="l" rtl="0" eaLnBrk="0" fontAlgn="base" hangingPunct="0">
        <a:lnSpc>
          <a:spcPct val="90000"/>
        </a:lnSpc>
        <a:spcBef>
          <a:spcPct val="20000"/>
        </a:spcBef>
        <a:spcAft>
          <a:spcPct val="0"/>
        </a:spcAft>
        <a:buClr>
          <a:srgbClr val="FF0000"/>
        </a:buClr>
        <a:buChar char="•"/>
        <a:defRPr b="1">
          <a:solidFill>
            <a:schemeClr val="tx1"/>
          </a:solidFill>
          <a:latin typeface="+mn-lt"/>
          <a:ea typeface="+mn-ea"/>
          <a:cs typeface="+mn-cs"/>
        </a:defRPr>
      </a:lvl1pPr>
      <a:lvl2pPr marL="569913" indent="-228600" algn="l" rtl="0" eaLnBrk="0" fontAlgn="base" hangingPunct="0">
        <a:lnSpc>
          <a:spcPct val="90000"/>
        </a:lnSpc>
        <a:spcBef>
          <a:spcPct val="20000"/>
        </a:spcBef>
        <a:spcAft>
          <a:spcPct val="0"/>
        </a:spcAft>
        <a:buSzPct val="75000"/>
        <a:buFont typeface="Arial" charset="0"/>
        <a:buChar char="–"/>
        <a:defRPr sz="1600">
          <a:solidFill>
            <a:schemeClr val="tx1"/>
          </a:solidFill>
          <a:latin typeface="+mn-lt"/>
        </a:defRPr>
      </a:lvl2pPr>
      <a:lvl3pPr marL="855663" indent="-171450" algn="l" rtl="0" eaLnBrk="0" fontAlgn="base" hangingPunct="0">
        <a:lnSpc>
          <a:spcPct val="90000"/>
        </a:lnSpc>
        <a:spcBef>
          <a:spcPct val="20000"/>
        </a:spcBef>
        <a:spcAft>
          <a:spcPct val="0"/>
        </a:spcAft>
        <a:buClr>
          <a:srgbClr val="CC9900"/>
        </a:buClr>
        <a:buFont typeface="Wingdings" pitchFamily="2" charset="2"/>
        <a:buChar char="§"/>
        <a:defRPr sz="1600">
          <a:solidFill>
            <a:schemeClr val="tx1"/>
          </a:solidFill>
          <a:latin typeface="+mn-lt"/>
        </a:defRPr>
      </a:lvl3pPr>
      <a:lvl4pPr marL="1141413" indent="-168275" algn="l" rtl="0" eaLnBrk="0" fontAlgn="base" hangingPunct="0">
        <a:lnSpc>
          <a:spcPct val="90000"/>
        </a:lnSpc>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j-lt"/>
        </a:defRPr>
      </a:lvl5pPr>
      <a:lvl6pPr marL="2514600" indent="-228600" algn="l" rtl="0" fontAlgn="base">
        <a:spcBef>
          <a:spcPct val="20000"/>
        </a:spcBef>
        <a:spcAft>
          <a:spcPct val="0"/>
        </a:spcAft>
        <a:buChar char="»"/>
        <a:defRPr sz="1600">
          <a:solidFill>
            <a:schemeClr val="tx1"/>
          </a:solidFill>
          <a:latin typeface="+mj-lt"/>
        </a:defRPr>
      </a:lvl6pPr>
      <a:lvl7pPr marL="2971800" indent="-228600" algn="l" rtl="0" fontAlgn="base">
        <a:spcBef>
          <a:spcPct val="20000"/>
        </a:spcBef>
        <a:spcAft>
          <a:spcPct val="0"/>
        </a:spcAft>
        <a:buChar char="»"/>
        <a:defRPr sz="1600">
          <a:solidFill>
            <a:schemeClr val="tx1"/>
          </a:solidFill>
          <a:latin typeface="+mj-lt"/>
        </a:defRPr>
      </a:lvl7pPr>
      <a:lvl8pPr marL="3429000" indent="-228600" algn="l" rtl="0" fontAlgn="base">
        <a:spcBef>
          <a:spcPct val="20000"/>
        </a:spcBef>
        <a:spcAft>
          <a:spcPct val="0"/>
        </a:spcAft>
        <a:buChar char="»"/>
        <a:defRPr sz="1600">
          <a:solidFill>
            <a:schemeClr val="tx1"/>
          </a:solidFill>
          <a:latin typeface="+mj-lt"/>
        </a:defRPr>
      </a:lvl8pPr>
      <a:lvl9pPr marL="3886200" indent="-228600" algn="l" rtl="0" fontAlgn="base">
        <a:spcBef>
          <a:spcPct val="20000"/>
        </a:spcBef>
        <a:spcAft>
          <a:spcPct val="0"/>
        </a:spcAft>
        <a:buChar char="»"/>
        <a:defRPr sz="1600">
          <a:solidFill>
            <a:schemeClr val="tx1"/>
          </a:solidFill>
          <a:latin typeface="+mj-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66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66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cs typeface="+mn-cs"/>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cs typeface="+mn-cs"/>
              </a:defRPr>
            </a:lvl1pPr>
          </a:lstStyle>
          <a:p>
            <a:pPr>
              <a:defRPr/>
            </a:pPr>
            <a:fld id="{624578B2-2D85-4B89-B2F2-6636B5345D9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Lst>
  <p:hf sldNum="0"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7650" name="Picture 9" descr="Half Background.jpg"/>
          <p:cNvPicPr>
            <a:picLocks noChangeAspect="1"/>
          </p:cNvPicPr>
          <p:nvPr/>
        </p:nvPicPr>
        <p:blipFill>
          <a:blip r:embed="rId15" cstate="print"/>
          <a:srcRect/>
          <a:stretch>
            <a:fillRect/>
          </a:stretch>
        </p:blipFill>
        <p:spPr bwMode="auto">
          <a:xfrm>
            <a:off x="0" y="3919538"/>
            <a:ext cx="9144000" cy="2938462"/>
          </a:xfrm>
          <a:prstGeom prst="rect">
            <a:avLst/>
          </a:prstGeom>
          <a:noFill/>
          <a:ln w="9525">
            <a:noFill/>
            <a:miter lim="800000"/>
            <a:headEnd/>
            <a:tailEnd/>
          </a:ln>
        </p:spPr>
      </p:pic>
      <p:sp>
        <p:nvSpPr>
          <p:cNvPr id="27651" name="Rectangle 4"/>
          <p:cNvSpPr>
            <a:spLocks noGrp="1" noChangeArrowheads="1"/>
          </p:cNvSpPr>
          <p:nvPr>
            <p:ph type="title"/>
          </p:nvPr>
        </p:nvSpPr>
        <p:spPr bwMode="auto">
          <a:xfrm>
            <a:off x="228600" y="17463"/>
            <a:ext cx="8229600" cy="7937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7652" name="Rectangle 5"/>
          <p:cNvSpPr>
            <a:spLocks noGrp="1" noChangeArrowheads="1"/>
          </p:cNvSpPr>
          <p:nvPr>
            <p:ph type="body" idx="1"/>
          </p:nvPr>
        </p:nvSpPr>
        <p:spPr bwMode="auto">
          <a:xfrm>
            <a:off x="457200" y="142875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025032" name="Text Box 8"/>
          <p:cNvSpPr txBox="1">
            <a:spLocks noChangeArrowheads="1"/>
          </p:cNvSpPr>
          <p:nvPr/>
        </p:nvSpPr>
        <p:spPr bwMode="auto">
          <a:xfrm>
            <a:off x="2692400" y="6361113"/>
            <a:ext cx="3632200" cy="400050"/>
          </a:xfrm>
          <a:prstGeom prst="rect">
            <a:avLst/>
          </a:prstGeom>
          <a:solidFill>
            <a:schemeClr val="tx1"/>
          </a:solidFill>
          <a:ln w="6350" algn="ctr">
            <a:noFill/>
            <a:miter lim="800000"/>
            <a:headEnd/>
            <a:tailEnd/>
          </a:ln>
          <a:effectLst/>
        </p:spPr>
        <p:txBody>
          <a:bodyPr>
            <a:spAutoFit/>
          </a:bodyPr>
          <a:lstStyle/>
          <a:p>
            <a:pPr algn="ctr">
              <a:spcBef>
                <a:spcPct val="50000"/>
              </a:spcBef>
              <a:defRPr/>
            </a:pPr>
            <a:r>
              <a:rPr lang="en-US" sz="800" b="1" dirty="0">
                <a:solidFill>
                  <a:prstClr val="white"/>
                </a:solidFill>
                <a:latin typeface="Arial"/>
                <a:cs typeface="+mn-cs"/>
              </a:rPr>
              <a:t>ManTech Proprietary Information Internal Plan Competition Sensitive</a:t>
            </a:r>
          </a:p>
          <a:p>
            <a:pPr algn="ctr">
              <a:spcBef>
                <a:spcPct val="50000"/>
              </a:spcBef>
              <a:defRPr/>
            </a:pPr>
            <a:r>
              <a:rPr lang="en-US" sz="800" b="1" dirty="0">
                <a:solidFill>
                  <a:prstClr val="white"/>
                </a:solidFill>
                <a:latin typeface="Arial"/>
                <a:cs typeface="+mn-cs"/>
              </a:rPr>
              <a:t>  </a:t>
            </a:r>
          </a:p>
        </p:txBody>
      </p:sp>
      <p:pic>
        <p:nvPicPr>
          <p:cNvPr id="27654" name="Picture 10" descr="Flat MIC Logo 200dpi_R"/>
          <p:cNvPicPr>
            <a:picLocks noChangeAspect="1" noChangeArrowheads="1"/>
          </p:cNvPicPr>
          <p:nvPr/>
        </p:nvPicPr>
        <p:blipFill>
          <a:blip r:embed="rId16" cstate="print"/>
          <a:srcRect/>
          <a:stretch>
            <a:fillRect/>
          </a:stretch>
        </p:blipFill>
        <p:spPr bwMode="auto">
          <a:xfrm>
            <a:off x="7943850" y="180975"/>
            <a:ext cx="1133475" cy="325438"/>
          </a:xfrm>
          <a:prstGeom prst="rect">
            <a:avLst/>
          </a:prstGeom>
          <a:noFill/>
          <a:ln w="9525">
            <a:noFill/>
            <a:miter lim="800000"/>
            <a:headEnd/>
            <a:tailEnd/>
          </a:ln>
        </p:spPr>
      </p:pic>
      <p:sp>
        <p:nvSpPr>
          <p:cNvPr id="11" name="Rectangle 10"/>
          <p:cNvSpPr/>
          <p:nvPr/>
        </p:nvSpPr>
        <p:spPr bwMode="auto">
          <a:xfrm>
            <a:off x="0" y="0"/>
            <a:ext cx="9144000" cy="76200"/>
          </a:xfrm>
          <a:prstGeom prst="rect">
            <a:avLst/>
          </a:prstGeom>
          <a:solidFill>
            <a:srgbClr val="FF0000"/>
          </a:solidFill>
          <a:ln w="6350" cap="flat" cmpd="sng" algn="ctr">
            <a:noFill/>
            <a:prstDash val="solid"/>
            <a:round/>
            <a:headEnd type="none" w="med" len="med"/>
            <a:tailEnd type="none" w="med" len="med"/>
          </a:ln>
          <a:effectLst/>
        </p:spPr>
        <p:txBody>
          <a:bodyPr/>
          <a:lstStyle/>
          <a:p>
            <a:pPr algn="ctr">
              <a:defRPr/>
            </a:pPr>
            <a:endParaRPr lang="en-US" sz="1400" dirty="0">
              <a:solidFill>
                <a:prstClr val="black"/>
              </a:solidFill>
              <a:latin typeface="Arial Unicode MS" pitchFamily="34" charset="-128"/>
              <a:cs typeface="+mn-cs"/>
            </a:endParaRPr>
          </a:p>
        </p:txBody>
      </p:sp>
      <p:sp>
        <p:nvSpPr>
          <p:cNvPr id="9" name="Rectangle 6"/>
          <p:cNvSpPr>
            <a:spLocks noGrp="1" noChangeArrowheads="1"/>
          </p:cNvSpPr>
          <p:nvPr>
            <p:ph type="sldNum" sz="quarter" idx="4"/>
          </p:nvPr>
        </p:nvSpPr>
        <p:spPr>
          <a:xfrm>
            <a:off x="7010400" y="6469063"/>
            <a:ext cx="2133600" cy="258762"/>
          </a:xfrm>
          <a:prstGeom prst="rect">
            <a:avLst/>
          </a:prstGeom>
          <a:ln/>
        </p:spPr>
        <p:txBody>
          <a:bodyPr/>
          <a:lstStyle>
            <a:lvl1pPr algn="r">
              <a:defRPr sz="1400">
                <a:solidFill>
                  <a:srgbClr val="EEECE1"/>
                </a:solidFill>
                <a:latin typeface="Arial Unicode MS" pitchFamily="34" charset="-128"/>
                <a:cs typeface="+mn-cs"/>
              </a:defRPr>
            </a:lvl1pPr>
          </a:lstStyle>
          <a:p>
            <a:pPr>
              <a:defRPr/>
            </a:pPr>
            <a:fld id="{43A3D686-863F-4DEB-B35B-32135787920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 id="2147483896" r:id="rId12"/>
    <p:sldLayoutId id="2147483897" r:id="rId13"/>
  </p:sldLayoutIdLst>
  <p:transition spd="slow">
    <p:diamond/>
  </p:transition>
  <p:hf hdr="0" ftr="0" dt="0"/>
  <p:txStyles>
    <p:titleStyle>
      <a:lvl1pPr algn="l" rtl="0" eaLnBrk="0" fontAlgn="base" hangingPunct="0">
        <a:spcBef>
          <a:spcPct val="0"/>
        </a:spcBef>
        <a:spcAft>
          <a:spcPct val="0"/>
        </a:spcAft>
        <a:defRPr sz="2400" b="1">
          <a:solidFill>
            <a:srgbClr val="A50021"/>
          </a:solidFill>
          <a:latin typeface="+mn-lt"/>
          <a:ea typeface="+mj-ea"/>
          <a:cs typeface="Times New Roman" pitchFamily="18" charset="0"/>
        </a:defRPr>
      </a:lvl1pPr>
      <a:lvl2pPr algn="l" rtl="0" eaLnBrk="0" fontAlgn="base" hangingPunct="0">
        <a:spcBef>
          <a:spcPct val="0"/>
        </a:spcBef>
        <a:spcAft>
          <a:spcPct val="0"/>
        </a:spcAft>
        <a:defRPr sz="2400" b="1">
          <a:solidFill>
            <a:srgbClr val="A50021"/>
          </a:solidFill>
          <a:effectLst>
            <a:outerShdw blurRad="38100" dist="38100" dir="2700000" algn="tl">
              <a:srgbClr val="C0C0C0"/>
            </a:outerShdw>
          </a:effectLst>
          <a:latin typeface="Arial" charset="0"/>
          <a:cs typeface="Times New Roman" pitchFamily="18" charset="0"/>
        </a:defRPr>
      </a:lvl2pPr>
      <a:lvl3pPr algn="l" rtl="0" eaLnBrk="0" fontAlgn="base" hangingPunct="0">
        <a:spcBef>
          <a:spcPct val="0"/>
        </a:spcBef>
        <a:spcAft>
          <a:spcPct val="0"/>
        </a:spcAft>
        <a:defRPr sz="2400" b="1">
          <a:solidFill>
            <a:srgbClr val="A50021"/>
          </a:solidFill>
          <a:effectLst>
            <a:outerShdw blurRad="38100" dist="38100" dir="2700000" algn="tl">
              <a:srgbClr val="C0C0C0"/>
            </a:outerShdw>
          </a:effectLst>
          <a:latin typeface="Arial" charset="0"/>
          <a:cs typeface="Times New Roman" pitchFamily="18" charset="0"/>
        </a:defRPr>
      </a:lvl3pPr>
      <a:lvl4pPr algn="l" rtl="0" eaLnBrk="0" fontAlgn="base" hangingPunct="0">
        <a:spcBef>
          <a:spcPct val="0"/>
        </a:spcBef>
        <a:spcAft>
          <a:spcPct val="0"/>
        </a:spcAft>
        <a:defRPr sz="2400" b="1">
          <a:solidFill>
            <a:srgbClr val="A50021"/>
          </a:solidFill>
          <a:effectLst>
            <a:outerShdw blurRad="38100" dist="38100" dir="2700000" algn="tl">
              <a:srgbClr val="C0C0C0"/>
            </a:outerShdw>
          </a:effectLst>
          <a:latin typeface="Arial" charset="0"/>
          <a:cs typeface="Times New Roman" pitchFamily="18" charset="0"/>
        </a:defRPr>
      </a:lvl4pPr>
      <a:lvl5pPr algn="l" rtl="0" eaLnBrk="0" fontAlgn="base" hangingPunct="0">
        <a:spcBef>
          <a:spcPct val="0"/>
        </a:spcBef>
        <a:spcAft>
          <a:spcPct val="0"/>
        </a:spcAft>
        <a:defRPr sz="2400" b="1">
          <a:solidFill>
            <a:srgbClr val="A50021"/>
          </a:solidFill>
          <a:effectLst>
            <a:outerShdw blurRad="38100" dist="38100" dir="2700000" algn="tl">
              <a:srgbClr val="C0C0C0"/>
            </a:outerShdw>
          </a:effectLst>
          <a:latin typeface="Arial" charset="0"/>
          <a:cs typeface="Times New Roman" pitchFamily="18" charset="0"/>
        </a:defRPr>
      </a:lvl5pPr>
      <a:lvl6pPr marL="457200" algn="l" rtl="0" fontAlgn="base">
        <a:spcBef>
          <a:spcPct val="0"/>
        </a:spcBef>
        <a:spcAft>
          <a:spcPct val="0"/>
        </a:spcAft>
        <a:defRPr sz="3200" b="1">
          <a:solidFill>
            <a:srgbClr val="A50021"/>
          </a:solidFill>
          <a:effectLst>
            <a:outerShdw blurRad="38100" dist="38100" dir="2700000" algn="tl">
              <a:srgbClr val="C0C0C0"/>
            </a:outerShdw>
          </a:effectLst>
          <a:latin typeface="Arial" charset="0"/>
        </a:defRPr>
      </a:lvl6pPr>
      <a:lvl7pPr marL="914400" algn="l" rtl="0" fontAlgn="base">
        <a:spcBef>
          <a:spcPct val="0"/>
        </a:spcBef>
        <a:spcAft>
          <a:spcPct val="0"/>
        </a:spcAft>
        <a:defRPr sz="3200" b="1">
          <a:solidFill>
            <a:srgbClr val="A50021"/>
          </a:solidFill>
          <a:effectLst>
            <a:outerShdw blurRad="38100" dist="38100" dir="2700000" algn="tl">
              <a:srgbClr val="C0C0C0"/>
            </a:outerShdw>
          </a:effectLst>
          <a:latin typeface="Arial" charset="0"/>
        </a:defRPr>
      </a:lvl7pPr>
      <a:lvl8pPr marL="1371600" algn="l" rtl="0" fontAlgn="base">
        <a:spcBef>
          <a:spcPct val="0"/>
        </a:spcBef>
        <a:spcAft>
          <a:spcPct val="0"/>
        </a:spcAft>
        <a:defRPr sz="3200" b="1">
          <a:solidFill>
            <a:srgbClr val="A50021"/>
          </a:solidFill>
          <a:effectLst>
            <a:outerShdw blurRad="38100" dist="38100" dir="2700000" algn="tl">
              <a:srgbClr val="C0C0C0"/>
            </a:outerShdw>
          </a:effectLst>
          <a:latin typeface="Arial" charset="0"/>
        </a:defRPr>
      </a:lvl8pPr>
      <a:lvl9pPr marL="1828800" algn="l" rtl="0" fontAlgn="base">
        <a:spcBef>
          <a:spcPct val="0"/>
        </a:spcBef>
        <a:spcAft>
          <a:spcPct val="0"/>
        </a:spcAft>
        <a:defRPr sz="3200" b="1">
          <a:solidFill>
            <a:srgbClr val="A50021"/>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lr>
          <a:srgbClr val="A50021"/>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a:solidFill>
            <a:schemeClr val="tx1"/>
          </a:solidFill>
          <a:latin typeface="Arial Unicode MS" pitchFamily="34" charset="-128"/>
        </a:defRPr>
      </a:lvl2pPr>
      <a:lvl3pPr marL="1143000" indent="-228600" algn="l" rtl="0" eaLnBrk="0" fontAlgn="base" hangingPunct="0">
        <a:spcBef>
          <a:spcPct val="20000"/>
        </a:spcBef>
        <a:spcAft>
          <a:spcPct val="0"/>
        </a:spcAft>
        <a:buChar char="•"/>
        <a:defRPr>
          <a:solidFill>
            <a:schemeClr val="tx1"/>
          </a:solidFill>
          <a:latin typeface="Arial Unicode MS" pitchFamily="34" charset="-128"/>
        </a:defRPr>
      </a:lvl3pPr>
      <a:lvl4pPr marL="1600200" indent="-228600" algn="l" rtl="0" eaLnBrk="0" fontAlgn="base" hangingPunct="0">
        <a:spcBef>
          <a:spcPct val="20000"/>
        </a:spcBef>
        <a:spcAft>
          <a:spcPct val="0"/>
        </a:spcAft>
        <a:buChar char="–"/>
        <a:defRPr sz="1600">
          <a:solidFill>
            <a:schemeClr val="tx1"/>
          </a:solidFill>
          <a:latin typeface="Arial Unicode MS" pitchFamily="34" charset="-128"/>
        </a:defRPr>
      </a:lvl4pPr>
      <a:lvl5pPr marL="2057400" indent="-228600" algn="l" rtl="0" eaLnBrk="0" fontAlgn="base" hangingPunct="0">
        <a:spcBef>
          <a:spcPct val="20000"/>
        </a:spcBef>
        <a:spcAft>
          <a:spcPct val="0"/>
        </a:spcAft>
        <a:buChar char="»"/>
        <a:defRPr sz="1400">
          <a:solidFill>
            <a:schemeClr val="tx1"/>
          </a:solidFill>
          <a:latin typeface="Arial Unicode MS" pitchFamily="34" charset="-128"/>
        </a:defRPr>
      </a:lvl5pPr>
      <a:lvl6pPr marL="2514600" indent="-228600" algn="l" rtl="0" fontAlgn="base">
        <a:spcBef>
          <a:spcPct val="20000"/>
        </a:spcBef>
        <a:spcAft>
          <a:spcPct val="0"/>
        </a:spcAft>
        <a:buChar char="»"/>
        <a:defRPr sz="1400">
          <a:solidFill>
            <a:schemeClr val="tx1"/>
          </a:solidFill>
          <a:latin typeface="Arial Unicode MS" pitchFamily="34" charset="-128"/>
        </a:defRPr>
      </a:lvl6pPr>
      <a:lvl7pPr marL="2971800" indent="-228600" algn="l" rtl="0" fontAlgn="base">
        <a:spcBef>
          <a:spcPct val="20000"/>
        </a:spcBef>
        <a:spcAft>
          <a:spcPct val="0"/>
        </a:spcAft>
        <a:buChar char="»"/>
        <a:defRPr sz="1400">
          <a:solidFill>
            <a:schemeClr val="tx1"/>
          </a:solidFill>
          <a:latin typeface="Arial Unicode MS" pitchFamily="34" charset="-128"/>
        </a:defRPr>
      </a:lvl7pPr>
      <a:lvl8pPr marL="3429000" indent="-228600" algn="l" rtl="0" fontAlgn="base">
        <a:spcBef>
          <a:spcPct val="20000"/>
        </a:spcBef>
        <a:spcAft>
          <a:spcPct val="0"/>
        </a:spcAft>
        <a:buChar char="»"/>
        <a:defRPr sz="1400">
          <a:solidFill>
            <a:schemeClr val="tx1"/>
          </a:solidFill>
          <a:latin typeface="Arial Unicode MS" pitchFamily="34" charset="-128"/>
        </a:defRPr>
      </a:lvl8pPr>
      <a:lvl9pPr marL="3886200" indent="-228600" algn="l" rtl="0" fontAlgn="base">
        <a:spcBef>
          <a:spcPct val="20000"/>
        </a:spcBef>
        <a:spcAft>
          <a:spcPct val="0"/>
        </a:spcAft>
        <a:buChar char="»"/>
        <a:defRPr sz="1400">
          <a:solidFill>
            <a:schemeClr val="tx1"/>
          </a:solidFill>
          <a:latin typeface="Arial Unicode MS" pitchFamily="34" charset="-128"/>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46" name="Picture 2" descr="Picture BkGrnd"/>
          <p:cNvPicPr>
            <a:picLocks noChangeAspect="1" noChangeArrowheads="1"/>
          </p:cNvPicPr>
          <p:nvPr/>
        </p:nvPicPr>
        <p:blipFill>
          <a:blip r:embed="rId14"/>
          <a:srcRect/>
          <a:stretch>
            <a:fillRect/>
          </a:stretch>
        </p:blipFill>
        <p:spPr bwMode="auto">
          <a:xfrm>
            <a:off x="-1588" y="0"/>
            <a:ext cx="9145588" cy="6859588"/>
          </a:xfrm>
          <a:prstGeom prst="rect">
            <a:avLst/>
          </a:prstGeom>
          <a:noFill/>
          <a:ln w="9525">
            <a:noFill/>
            <a:miter lim="800000"/>
            <a:headEnd/>
            <a:tailEnd/>
          </a:ln>
        </p:spPr>
      </p:pic>
      <p:sp>
        <p:nvSpPr>
          <p:cNvPr id="6147" name="Rectangle 3"/>
          <p:cNvSpPr>
            <a:spLocks noGrp="1" noChangeArrowheads="1"/>
          </p:cNvSpPr>
          <p:nvPr>
            <p:ph type="title"/>
          </p:nvPr>
        </p:nvSpPr>
        <p:spPr bwMode="auto">
          <a:xfrm>
            <a:off x="0" y="-76200"/>
            <a:ext cx="9101138" cy="504825"/>
          </a:xfrm>
          <a:prstGeom prst="rect">
            <a:avLst/>
          </a:prstGeom>
          <a:noFill/>
          <a:ln w="9525">
            <a:noFill/>
            <a:miter lim="800000"/>
            <a:headEnd/>
            <a:tailEnd/>
          </a:ln>
        </p:spPr>
        <p:txBody>
          <a:bodyPr vert="horz" wrap="square" lIns="82058" tIns="41029" rIns="82058" bIns="41029" numCol="1" anchor="ctr" anchorCtr="0" compatLnSpc="1">
            <a:prstTxWarp prst="textNoShape">
              <a:avLst/>
            </a:prstTxWarp>
          </a:bodyPr>
          <a:lstStyle/>
          <a:p>
            <a:pPr lvl="0"/>
            <a:r>
              <a:rPr lang="en-US" smtClean="0"/>
              <a:t>Click to edit Master title style</a:t>
            </a:r>
          </a:p>
        </p:txBody>
      </p:sp>
      <p:sp>
        <p:nvSpPr>
          <p:cNvPr id="6148" name="Rectangle 4"/>
          <p:cNvSpPr>
            <a:spLocks noGrp="1" noChangeArrowheads="1"/>
          </p:cNvSpPr>
          <p:nvPr>
            <p:ph type="body" idx="1"/>
          </p:nvPr>
        </p:nvSpPr>
        <p:spPr bwMode="auto">
          <a:xfrm>
            <a:off x="685800" y="820738"/>
            <a:ext cx="7772400" cy="5275262"/>
          </a:xfrm>
          <a:prstGeom prst="rect">
            <a:avLst/>
          </a:prstGeom>
          <a:noFill/>
          <a:ln w="9525">
            <a:noFill/>
            <a:miter lim="800000"/>
            <a:headEnd/>
            <a:tailEnd/>
          </a:ln>
        </p:spPr>
        <p:txBody>
          <a:bodyPr vert="horz" wrap="square" lIns="82058" tIns="41029" rIns="82058" bIns="4102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2949" name="Rectangle 5"/>
          <p:cNvSpPr>
            <a:spLocks noGrp="1" noChangeArrowheads="1"/>
          </p:cNvSpPr>
          <p:nvPr>
            <p:ph type="dt" sz="half" idx="2"/>
          </p:nvPr>
        </p:nvSpPr>
        <p:spPr bwMode="auto">
          <a:xfrm>
            <a:off x="609600" y="6400800"/>
            <a:ext cx="1905000" cy="457200"/>
          </a:xfrm>
          <a:prstGeom prst="rect">
            <a:avLst/>
          </a:prstGeom>
          <a:noFill/>
          <a:ln w="9525">
            <a:noFill/>
            <a:miter lim="800000"/>
            <a:headEnd/>
            <a:tailEnd/>
          </a:ln>
          <a:effectLst/>
        </p:spPr>
        <p:txBody>
          <a:bodyPr vert="horz" wrap="square" lIns="82058" tIns="41029" rIns="82058" bIns="41029" numCol="1" anchor="t" anchorCtr="0" compatLnSpc="1">
            <a:prstTxWarp prst="textNoShape">
              <a:avLst/>
            </a:prstTxWarp>
          </a:bodyPr>
          <a:lstStyle>
            <a:lvl1pPr algn="l" eaLnBrk="0" hangingPunct="0">
              <a:defRPr sz="1300">
                <a:solidFill>
                  <a:schemeClr val="bg1"/>
                </a:solidFill>
                <a:latin typeface="Arial" charset="0"/>
                <a:cs typeface="+mn-cs"/>
              </a:defRPr>
            </a:lvl1pPr>
          </a:lstStyle>
          <a:p>
            <a:pPr rtl="0" fontAlgn="base">
              <a:spcBef>
                <a:spcPct val="0"/>
              </a:spcBef>
              <a:spcAft>
                <a:spcPct val="0"/>
              </a:spcAft>
              <a:defRPr/>
            </a:pPr>
            <a:endParaRPr lang="en-US" kern="1200" dirty="0">
              <a:solidFill>
                <a:srgbClr val="FFFFFF"/>
              </a:solidFill>
              <a:ea typeface="+mn-ea"/>
            </a:endParaRPr>
          </a:p>
        </p:txBody>
      </p:sp>
      <p:sp>
        <p:nvSpPr>
          <p:cNvPr id="82950" name="Rectangle 6"/>
          <p:cNvSpPr>
            <a:spLocks noGrp="1" noChangeArrowheads="1"/>
          </p:cNvSpPr>
          <p:nvPr>
            <p:ph type="ftr" sz="quarter" idx="3"/>
          </p:nvPr>
        </p:nvSpPr>
        <p:spPr bwMode="auto">
          <a:xfrm>
            <a:off x="2514600" y="6400800"/>
            <a:ext cx="4572000" cy="457200"/>
          </a:xfrm>
          <a:prstGeom prst="rect">
            <a:avLst/>
          </a:prstGeom>
          <a:noFill/>
          <a:ln w="9525">
            <a:noFill/>
            <a:miter lim="800000"/>
            <a:headEnd/>
            <a:tailEnd/>
          </a:ln>
          <a:effectLst/>
        </p:spPr>
        <p:txBody>
          <a:bodyPr vert="horz" wrap="square" lIns="82058" tIns="41029" rIns="82058" bIns="41029" numCol="1" anchor="t" anchorCtr="0" compatLnSpc="1">
            <a:prstTxWarp prst="textNoShape">
              <a:avLst/>
            </a:prstTxWarp>
          </a:bodyPr>
          <a:lstStyle>
            <a:lvl1pPr algn="l" eaLnBrk="0" hangingPunct="0">
              <a:defRPr sz="2000" b="1">
                <a:solidFill>
                  <a:schemeClr val="bg1"/>
                </a:solidFill>
                <a:latin typeface="Times New Roman" pitchFamily="18" charset="0"/>
                <a:cs typeface="+mn-cs"/>
              </a:defRPr>
            </a:lvl1pPr>
          </a:lstStyle>
          <a:p>
            <a:pPr rtl="0" fontAlgn="base">
              <a:spcBef>
                <a:spcPct val="0"/>
              </a:spcBef>
              <a:spcAft>
                <a:spcPct val="0"/>
              </a:spcAft>
              <a:defRPr/>
            </a:pPr>
            <a:r>
              <a:rPr lang="en-US" kern="1200" dirty="0">
                <a:solidFill>
                  <a:srgbClr val="FFFFFF"/>
                </a:solidFill>
                <a:ea typeface="+mn-ea"/>
              </a:rPr>
              <a:t>ManTech Proprietary Information</a:t>
            </a:r>
          </a:p>
        </p:txBody>
      </p:sp>
      <p:sp>
        <p:nvSpPr>
          <p:cNvPr id="82951" name="Rectangle 7"/>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82058" tIns="41029" rIns="82058" bIns="41029" numCol="1" anchor="t" anchorCtr="0" compatLnSpc="1">
            <a:prstTxWarp prst="textNoShape">
              <a:avLst/>
            </a:prstTxWarp>
          </a:bodyPr>
          <a:lstStyle>
            <a:lvl1pPr algn="r" eaLnBrk="0" hangingPunct="0">
              <a:defRPr sz="1300">
                <a:latin typeface="Times New Roman" pitchFamily="18" charset="0"/>
                <a:cs typeface="+mn-cs"/>
              </a:defRPr>
            </a:lvl1pPr>
          </a:lstStyle>
          <a:p>
            <a:pPr rtl="0" fontAlgn="base">
              <a:spcBef>
                <a:spcPct val="0"/>
              </a:spcBef>
              <a:spcAft>
                <a:spcPct val="0"/>
              </a:spcAft>
              <a:defRPr/>
            </a:pPr>
            <a:fld id="{EC1B91DE-5521-4C69-9766-0FD0E4DAB43E}" type="slidenum">
              <a:rPr lang="en-US" kern="1200">
                <a:solidFill>
                  <a:srgbClr val="000000"/>
                </a:solidFill>
                <a:ea typeface="+mn-ea"/>
              </a:rPr>
              <a:pPr rtl="0" fontAlgn="base">
                <a:spcBef>
                  <a:spcPct val="0"/>
                </a:spcBef>
                <a:spcAft>
                  <a:spcPct val="0"/>
                </a:spcAft>
                <a:defRPr/>
              </a:pPr>
              <a:t>‹#›</a:t>
            </a:fld>
            <a:endParaRPr lang="en-US" kern="1200" dirty="0">
              <a:solidFill>
                <a:srgbClr val="000000"/>
              </a:solidFill>
              <a:ea typeface="+mn-ea"/>
            </a:endParaRPr>
          </a:p>
        </p:txBody>
      </p:sp>
    </p:spTree>
  </p:cSld>
  <p:clrMap bg1="lt1" tx1="dk1" bg2="lt2" tx2="dk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 id="2147483910" r:id="rId12"/>
  </p:sldLayoutIdLst>
  <p:hf hdr="0" dt="0"/>
  <p:txStyles>
    <p:titleStyle>
      <a:lvl1pPr algn="ctr" defTabSz="820738" rtl="0" eaLnBrk="0" fontAlgn="base" hangingPunct="0">
        <a:spcBef>
          <a:spcPct val="0"/>
        </a:spcBef>
        <a:spcAft>
          <a:spcPct val="0"/>
        </a:spcAft>
        <a:defRPr sz="2800" b="1" i="1">
          <a:solidFill>
            <a:srgbClr val="990033"/>
          </a:solidFill>
          <a:latin typeface="+mj-lt"/>
          <a:ea typeface="+mj-ea"/>
          <a:cs typeface="+mj-cs"/>
        </a:defRPr>
      </a:lvl1pPr>
      <a:lvl2pPr algn="ctr" defTabSz="820738" rtl="0" eaLnBrk="0" fontAlgn="base" hangingPunct="0">
        <a:spcBef>
          <a:spcPct val="0"/>
        </a:spcBef>
        <a:spcAft>
          <a:spcPct val="0"/>
        </a:spcAft>
        <a:defRPr sz="2800" b="1" i="1">
          <a:solidFill>
            <a:srgbClr val="990033"/>
          </a:solidFill>
          <a:latin typeface="Tahoma" pitchFamily="34" charset="0"/>
        </a:defRPr>
      </a:lvl2pPr>
      <a:lvl3pPr algn="ctr" defTabSz="820738" rtl="0" eaLnBrk="0" fontAlgn="base" hangingPunct="0">
        <a:spcBef>
          <a:spcPct val="0"/>
        </a:spcBef>
        <a:spcAft>
          <a:spcPct val="0"/>
        </a:spcAft>
        <a:defRPr sz="2800" b="1" i="1">
          <a:solidFill>
            <a:srgbClr val="990033"/>
          </a:solidFill>
          <a:latin typeface="Tahoma" pitchFamily="34" charset="0"/>
        </a:defRPr>
      </a:lvl3pPr>
      <a:lvl4pPr algn="ctr" defTabSz="820738" rtl="0" eaLnBrk="0" fontAlgn="base" hangingPunct="0">
        <a:spcBef>
          <a:spcPct val="0"/>
        </a:spcBef>
        <a:spcAft>
          <a:spcPct val="0"/>
        </a:spcAft>
        <a:defRPr sz="2800" b="1" i="1">
          <a:solidFill>
            <a:srgbClr val="990033"/>
          </a:solidFill>
          <a:latin typeface="Tahoma" pitchFamily="34" charset="0"/>
        </a:defRPr>
      </a:lvl4pPr>
      <a:lvl5pPr algn="ctr" defTabSz="820738" rtl="0" eaLnBrk="0" fontAlgn="base" hangingPunct="0">
        <a:spcBef>
          <a:spcPct val="0"/>
        </a:spcBef>
        <a:spcAft>
          <a:spcPct val="0"/>
        </a:spcAft>
        <a:defRPr sz="2800" b="1" i="1">
          <a:solidFill>
            <a:srgbClr val="990033"/>
          </a:solidFill>
          <a:latin typeface="Tahoma" pitchFamily="34" charset="0"/>
        </a:defRPr>
      </a:lvl5pPr>
      <a:lvl6pPr marL="457200" algn="ctr" defTabSz="820738" rtl="0" fontAlgn="base">
        <a:spcBef>
          <a:spcPct val="0"/>
        </a:spcBef>
        <a:spcAft>
          <a:spcPct val="0"/>
        </a:spcAft>
        <a:defRPr sz="2800" b="1" i="1">
          <a:solidFill>
            <a:srgbClr val="990033"/>
          </a:solidFill>
          <a:latin typeface="Tahoma" pitchFamily="34" charset="0"/>
        </a:defRPr>
      </a:lvl6pPr>
      <a:lvl7pPr marL="914400" algn="ctr" defTabSz="820738" rtl="0" fontAlgn="base">
        <a:spcBef>
          <a:spcPct val="0"/>
        </a:spcBef>
        <a:spcAft>
          <a:spcPct val="0"/>
        </a:spcAft>
        <a:defRPr sz="2800" b="1" i="1">
          <a:solidFill>
            <a:srgbClr val="990033"/>
          </a:solidFill>
          <a:latin typeface="Tahoma" pitchFamily="34" charset="0"/>
        </a:defRPr>
      </a:lvl7pPr>
      <a:lvl8pPr marL="1371600" algn="ctr" defTabSz="820738" rtl="0" fontAlgn="base">
        <a:spcBef>
          <a:spcPct val="0"/>
        </a:spcBef>
        <a:spcAft>
          <a:spcPct val="0"/>
        </a:spcAft>
        <a:defRPr sz="2800" b="1" i="1">
          <a:solidFill>
            <a:srgbClr val="990033"/>
          </a:solidFill>
          <a:latin typeface="Tahoma" pitchFamily="34" charset="0"/>
        </a:defRPr>
      </a:lvl8pPr>
      <a:lvl9pPr marL="1828800" algn="ctr" defTabSz="820738" rtl="0" fontAlgn="base">
        <a:spcBef>
          <a:spcPct val="0"/>
        </a:spcBef>
        <a:spcAft>
          <a:spcPct val="0"/>
        </a:spcAft>
        <a:defRPr sz="2800" b="1" i="1">
          <a:solidFill>
            <a:srgbClr val="990033"/>
          </a:solidFill>
          <a:latin typeface="Tahoma" pitchFamily="34" charset="0"/>
        </a:defRPr>
      </a:lvl9pPr>
    </p:titleStyle>
    <p:bodyStyle>
      <a:lvl1pPr marL="307975" indent="-307975" algn="l" defTabSz="820738" rtl="0" eaLnBrk="0" fontAlgn="base" hangingPunct="0">
        <a:spcBef>
          <a:spcPct val="20000"/>
        </a:spcBef>
        <a:spcAft>
          <a:spcPct val="0"/>
        </a:spcAft>
        <a:buChar char="•"/>
        <a:defRPr sz="2900">
          <a:solidFill>
            <a:schemeClr val="tx1"/>
          </a:solidFill>
          <a:latin typeface="+mn-lt"/>
          <a:ea typeface="+mn-ea"/>
          <a:cs typeface="+mn-cs"/>
        </a:defRPr>
      </a:lvl1pPr>
      <a:lvl2pPr marL="666750" indent="-257175" algn="l" defTabSz="820738" rtl="0" eaLnBrk="0" fontAlgn="base" hangingPunct="0">
        <a:spcBef>
          <a:spcPct val="20000"/>
        </a:spcBef>
        <a:spcAft>
          <a:spcPct val="0"/>
        </a:spcAft>
        <a:buChar char="–"/>
        <a:defRPr sz="2500">
          <a:solidFill>
            <a:schemeClr val="tx1"/>
          </a:solidFill>
          <a:latin typeface="+mn-lt"/>
        </a:defRPr>
      </a:lvl2pPr>
      <a:lvl3pPr marL="1025525" indent="-204788" algn="l" defTabSz="820738" rtl="0" eaLnBrk="0" fontAlgn="base" hangingPunct="0">
        <a:spcBef>
          <a:spcPct val="20000"/>
        </a:spcBef>
        <a:spcAft>
          <a:spcPct val="0"/>
        </a:spcAft>
        <a:buChar char="•"/>
        <a:defRPr sz="2200">
          <a:solidFill>
            <a:schemeClr val="tx1"/>
          </a:solidFill>
          <a:latin typeface="+mn-lt"/>
        </a:defRPr>
      </a:lvl3pPr>
      <a:lvl4pPr marL="1436688" indent="-206375" algn="l" defTabSz="820738" rtl="0" eaLnBrk="0" fontAlgn="base" hangingPunct="0">
        <a:spcBef>
          <a:spcPct val="20000"/>
        </a:spcBef>
        <a:spcAft>
          <a:spcPct val="0"/>
        </a:spcAft>
        <a:buChar char="–"/>
        <a:defRPr sz="2000">
          <a:solidFill>
            <a:schemeClr val="tx1"/>
          </a:solidFill>
          <a:latin typeface="+mn-lt"/>
        </a:defRPr>
      </a:lvl4pPr>
      <a:lvl5pPr marL="1846263" indent="-204788" algn="l" defTabSz="820738" rtl="0" eaLnBrk="0" fontAlgn="base" hangingPunct="0">
        <a:spcBef>
          <a:spcPct val="20000"/>
        </a:spcBef>
        <a:spcAft>
          <a:spcPct val="0"/>
        </a:spcAft>
        <a:buChar char="»"/>
        <a:defRPr sz="2000">
          <a:solidFill>
            <a:schemeClr val="tx1"/>
          </a:solidFill>
          <a:latin typeface="+mn-lt"/>
        </a:defRPr>
      </a:lvl5pPr>
      <a:lvl6pPr marL="2303463" indent="-204788" algn="l" defTabSz="820738" rtl="0" fontAlgn="base">
        <a:spcBef>
          <a:spcPct val="20000"/>
        </a:spcBef>
        <a:spcAft>
          <a:spcPct val="0"/>
        </a:spcAft>
        <a:buChar char="»"/>
        <a:defRPr>
          <a:solidFill>
            <a:schemeClr val="tx1"/>
          </a:solidFill>
          <a:latin typeface="+mn-lt"/>
        </a:defRPr>
      </a:lvl6pPr>
      <a:lvl7pPr marL="2760663" indent="-204788" algn="l" defTabSz="820738" rtl="0" fontAlgn="base">
        <a:spcBef>
          <a:spcPct val="20000"/>
        </a:spcBef>
        <a:spcAft>
          <a:spcPct val="0"/>
        </a:spcAft>
        <a:buChar char="»"/>
        <a:defRPr>
          <a:solidFill>
            <a:schemeClr val="tx1"/>
          </a:solidFill>
          <a:latin typeface="+mn-lt"/>
        </a:defRPr>
      </a:lvl7pPr>
      <a:lvl8pPr marL="3217863" indent="-204788" algn="l" defTabSz="820738" rtl="0" fontAlgn="base">
        <a:spcBef>
          <a:spcPct val="20000"/>
        </a:spcBef>
        <a:spcAft>
          <a:spcPct val="0"/>
        </a:spcAft>
        <a:buChar char="»"/>
        <a:defRPr>
          <a:solidFill>
            <a:schemeClr val="tx1"/>
          </a:solidFill>
          <a:latin typeface="+mn-lt"/>
        </a:defRPr>
      </a:lvl8pPr>
      <a:lvl9pPr marL="3675063" indent="-204788" algn="l" defTabSz="820738"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R_Picture BkGrnd"/>
          <p:cNvPicPr>
            <a:picLocks noChangeAspect="1" noChangeArrowheads="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152400" y="533400"/>
            <a:ext cx="82296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7200" y="1295400"/>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Rectangle 4"/>
          <p:cNvSpPr>
            <a:spLocks noGrp="1" noChangeArrowheads="1"/>
          </p:cNvSpPr>
          <p:nvPr>
            <p:ph type="dt" sz="half" idx="2"/>
          </p:nvPr>
        </p:nvSpPr>
        <p:spPr bwMode="auto">
          <a:xfrm>
            <a:off x="457200" y="60198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dirty="0"/>
            </a:lvl1pPr>
          </a:lstStyle>
          <a:p>
            <a:pPr algn="l" rtl="0" fontAlgn="base">
              <a:spcBef>
                <a:spcPct val="0"/>
              </a:spcBef>
              <a:spcAft>
                <a:spcPct val="0"/>
              </a:spcAft>
              <a:defRPr/>
            </a:pPr>
            <a:endParaRPr lang="en-US" kern="1200" dirty="0">
              <a:solidFill>
                <a:srgbClr val="000000"/>
              </a:solidFill>
              <a:latin typeface="Arial" charset="0"/>
              <a:ea typeface="+mn-ea"/>
              <a:cs typeface="+mn-cs"/>
            </a:endParaRPr>
          </a:p>
        </p:txBody>
      </p:sp>
      <p:sp>
        <p:nvSpPr>
          <p:cNvPr id="1029" name="Rectangle 5"/>
          <p:cNvSpPr>
            <a:spLocks noGrp="1" noChangeArrowheads="1"/>
          </p:cNvSpPr>
          <p:nvPr>
            <p:ph type="ftr" sz="quarter" idx="3"/>
          </p:nvPr>
        </p:nvSpPr>
        <p:spPr bwMode="auto">
          <a:xfrm>
            <a:off x="3124200" y="601980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lvl1pPr>
          </a:lstStyle>
          <a:p>
            <a:pPr rtl="0" fontAlgn="base">
              <a:spcBef>
                <a:spcPct val="0"/>
              </a:spcBef>
              <a:spcAft>
                <a:spcPct val="0"/>
              </a:spcAft>
              <a:defRPr/>
            </a:pPr>
            <a:endParaRPr lang="en-US" kern="1200" dirty="0">
              <a:solidFill>
                <a:srgbClr val="000000"/>
              </a:solidFill>
              <a:latin typeface="Arial" charset="0"/>
              <a:ea typeface="+mn-ea"/>
              <a:cs typeface="+mn-cs"/>
            </a:endParaRPr>
          </a:p>
        </p:txBody>
      </p:sp>
      <p:sp>
        <p:nvSpPr>
          <p:cNvPr id="1033" name="Text Box 9"/>
          <p:cNvSpPr txBox="1">
            <a:spLocks noChangeArrowheads="1"/>
          </p:cNvSpPr>
          <p:nvPr userDrawn="1"/>
        </p:nvSpPr>
        <p:spPr bwMode="auto">
          <a:xfrm>
            <a:off x="7924800" y="152400"/>
            <a:ext cx="1219200" cy="214313"/>
          </a:xfrm>
          <a:prstGeom prst="rect">
            <a:avLst/>
          </a:prstGeom>
          <a:noFill/>
          <a:ln w="9525">
            <a:noFill/>
            <a:miter lim="800000"/>
            <a:headEnd/>
            <a:tailEnd/>
          </a:ln>
          <a:effectLst/>
        </p:spPr>
        <p:txBody>
          <a:bodyPr>
            <a:spAutoFit/>
          </a:bodyPr>
          <a:lstStyle/>
          <a:p>
            <a:pPr algn="r" rtl="0" fontAlgn="base">
              <a:spcBef>
                <a:spcPct val="50000"/>
              </a:spcBef>
              <a:spcAft>
                <a:spcPct val="0"/>
              </a:spcAft>
              <a:defRPr/>
            </a:pPr>
            <a:r>
              <a:rPr lang="en-US" sz="800" kern="1200" dirty="0">
                <a:solidFill>
                  <a:srgbClr val="000000"/>
                </a:solidFill>
                <a:latin typeface="Arial" charset="0"/>
                <a:ea typeface="+mn-ea"/>
                <a:cs typeface="+mn-cs"/>
              </a:rPr>
              <a:t>Company Proprietary</a:t>
            </a:r>
          </a:p>
        </p:txBody>
      </p:sp>
      <p:sp>
        <p:nvSpPr>
          <p:cNvPr id="1038" name="Rectangle 14"/>
          <p:cNvSpPr>
            <a:spLocks noChangeArrowheads="1"/>
          </p:cNvSpPr>
          <p:nvPr/>
        </p:nvSpPr>
        <p:spPr bwMode="auto">
          <a:xfrm>
            <a:off x="7010400" y="6381750"/>
            <a:ext cx="2133600" cy="476250"/>
          </a:xfrm>
          <a:prstGeom prst="rect">
            <a:avLst/>
          </a:prstGeom>
          <a:noFill/>
          <a:ln w="9525">
            <a:noFill/>
            <a:miter lim="800000"/>
            <a:headEnd/>
            <a:tailEnd/>
          </a:ln>
          <a:effectLst/>
        </p:spPr>
        <p:txBody>
          <a:bodyPr/>
          <a:lstStyle/>
          <a:p>
            <a:pPr algn="r" rtl="0" fontAlgn="base">
              <a:spcBef>
                <a:spcPct val="0"/>
              </a:spcBef>
              <a:spcAft>
                <a:spcPct val="0"/>
              </a:spcAft>
              <a:defRPr/>
            </a:pPr>
            <a:r>
              <a:rPr lang="en-US" sz="800" b="1" kern="1200" dirty="0">
                <a:solidFill>
                  <a:srgbClr val="FFFFFF"/>
                </a:solidFill>
                <a:latin typeface="Arial" charset="0"/>
                <a:ea typeface="+mn-ea"/>
                <a:cs typeface="+mn-cs"/>
              </a:rPr>
              <a:t>All2 HR_</a:t>
            </a:r>
            <a:fld id="{7BE2D654-9198-4EC8-B0F7-E434F3A72D8E}" type="slidenum">
              <a:rPr lang="en-US" sz="800" b="1" kern="1200">
                <a:solidFill>
                  <a:srgbClr val="FFFFFF"/>
                </a:solidFill>
                <a:latin typeface="Arial" charset="0"/>
                <a:ea typeface="+mn-ea"/>
                <a:cs typeface="+mn-cs"/>
              </a:rPr>
              <a:pPr algn="r" rtl="0" fontAlgn="base">
                <a:spcBef>
                  <a:spcPct val="0"/>
                </a:spcBef>
                <a:spcAft>
                  <a:spcPct val="0"/>
                </a:spcAft>
                <a:defRPr/>
              </a:pPr>
              <a:t>‹#›</a:t>
            </a:fld>
            <a:endParaRPr lang="en-US" sz="800" b="1" kern="1200" dirty="0">
              <a:solidFill>
                <a:srgbClr val="FFFFFF"/>
              </a:solidFill>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txStyles>
    <p:titleStyle>
      <a:lvl1pPr algn="l" rtl="0" eaLnBrk="0" fontAlgn="base" hangingPunct="0">
        <a:spcBef>
          <a:spcPct val="0"/>
        </a:spcBef>
        <a:spcAft>
          <a:spcPct val="0"/>
        </a:spcAft>
        <a:defRPr sz="2400" b="1" i="1">
          <a:solidFill>
            <a:schemeClr val="accent2"/>
          </a:solidFill>
          <a:latin typeface="+mj-lt"/>
          <a:ea typeface="+mj-ea"/>
          <a:cs typeface="+mj-cs"/>
        </a:defRPr>
      </a:lvl1pPr>
      <a:lvl2pPr algn="l" rtl="0" eaLnBrk="0" fontAlgn="base" hangingPunct="0">
        <a:spcBef>
          <a:spcPct val="0"/>
        </a:spcBef>
        <a:spcAft>
          <a:spcPct val="0"/>
        </a:spcAft>
        <a:defRPr sz="2400" b="1" i="1">
          <a:solidFill>
            <a:schemeClr val="accent2"/>
          </a:solidFill>
          <a:latin typeface="Arial" charset="0"/>
        </a:defRPr>
      </a:lvl2pPr>
      <a:lvl3pPr algn="l" rtl="0" eaLnBrk="0" fontAlgn="base" hangingPunct="0">
        <a:spcBef>
          <a:spcPct val="0"/>
        </a:spcBef>
        <a:spcAft>
          <a:spcPct val="0"/>
        </a:spcAft>
        <a:defRPr sz="2400" b="1" i="1">
          <a:solidFill>
            <a:schemeClr val="accent2"/>
          </a:solidFill>
          <a:latin typeface="Arial" charset="0"/>
        </a:defRPr>
      </a:lvl3pPr>
      <a:lvl4pPr algn="l" rtl="0" eaLnBrk="0" fontAlgn="base" hangingPunct="0">
        <a:spcBef>
          <a:spcPct val="0"/>
        </a:spcBef>
        <a:spcAft>
          <a:spcPct val="0"/>
        </a:spcAft>
        <a:defRPr sz="2400" b="1" i="1">
          <a:solidFill>
            <a:schemeClr val="accent2"/>
          </a:solidFill>
          <a:latin typeface="Arial" charset="0"/>
        </a:defRPr>
      </a:lvl4pPr>
      <a:lvl5pPr algn="l" rtl="0" eaLnBrk="0" fontAlgn="base" hangingPunct="0">
        <a:spcBef>
          <a:spcPct val="0"/>
        </a:spcBef>
        <a:spcAft>
          <a:spcPct val="0"/>
        </a:spcAft>
        <a:defRPr sz="2400" b="1" i="1">
          <a:solidFill>
            <a:schemeClr val="accent2"/>
          </a:solidFill>
          <a:latin typeface="Arial" charset="0"/>
        </a:defRPr>
      </a:lvl5pPr>
      <a:lvl6pPr marL="457200" algn="l" rtl="0" fontAlgn="base">
        <a:spcBef>
          <a:spcPct val="0"/>
        </a:spcBef>
        <a:spcAft>
          <a:spcPct val="0"/>
        </a:spcAft>
        <a:defRPr sz="2400" b="1" i="1">
          <a:solidFill>
            <a:schemeClr val="accent2"/>
          </a:solidFill>
          <a:latin typeface="Arial" charset="0"/>
        </a:defRPr>
      </a:lvl6pPr>
      <a:lvl7pPr marL="914400" algn="l" rtl="0" fontAlgn="base">
        <a:spcBef>
          <a:spcPct val="0"/>
        </a:spcBef>
        <a:spcAft>
          <a:spcPct val="0"/>
        </a:spcAft>
        <a:defRPr sz="2400" b="1" i="1">
          <a:solidFill>
            <a:schemeClr val="accent2"/>
          </a:solidFill>
          <a:latin typeface="Arial" charset="0"/>
        </a:defRPr>
      </a:lvl7pPr>
      <a:lvl8pPr marL="1371600" algn="l" rtl="0" fontAlgn="base">
        <a:spcBef>
          <a:spcPct val="0"/>
        </a:spcBef>
        <a:spcAft>
          <a:spcPct val="0"/>
        </a:spcAft>
        <a:defRPr sz="2400" b="1" i="1">
          <a:solidFill>
            <a:schemeClr val="accent2"/>
          </a:solidFill>
          <a:latin typeface="Arial" charset="0"/>
        </a:defRPr>
      </a:lvl8pPr>
      <a:lvl9pPr marL="1828800" algn="l" rtl="0" fontAlgn="base">
        <a:spcBef>
          <a:spcPct val="0"/>
        </a:spcBef>
        <a:spcAft>
          <a:spcPct val="0"/>
        </a:spcAft>
        <a:defRPr sz="2400" b="1" i="1">
          <a:solidFill>
            <a:schemeClr val="accent2"/>
          </a:solidFill>
          <a:latin typeface="Arial" charset="0"/>
        </a:defRPr>
      </a:lvl9pPr>
    </p:titleStyle>
    <p:bodyStyle>
      <a:lvl1pPr marL="227013" indent="-227013" algn="l" rtl="0" eaLnBrk="0" fontAlgn="base" hangingPunct="0">
        <a:lnSpc>
          <a:spcPct val="90000"/>
        </a:lnSpc>
        <a:spcBef>
          <a:spcPct val="20000"/>
        </a:spcBef>
        <a:spcAft>
          <a:spcPct val="0"/>
        </a:spcAft>
        <a:buClr>
          <a:srgbClr val="FF0000"/>
        </a:buClr>
        <a:buChar char="•"/>
        <a:defRPr sz="3200" b="1">
          <a:solidFill>
            <a:schemeClr val="tx1"/>
          </a:solidFill>
          <a:latin typeface="+mn-lt"/>
          <a:ea typeface="+mn-ea"/>
          <a:cs typeface="+mn-cs"/>
        </a:defRPr>
      </a:lvl1pPr>
      <a:lvl2pPr marL="569913" indent="-228600" algn="l" rtl="0" eaLnBrk="0" fontAlgn="base" hangingPunct="0">
        <a:lnSpc>
          <a:spcPct val="90000"/>
        </a:lnSpc>
        <a:spcBef>
          <a:spcPct val="20000"/>
        </a:spcBef>
        <a:spcAft>
          <a:spcPct val="0"/>
        </a:spcAft>
        <a:buSzPct val="75000"/>
        <a:buFont typeface="Arial" charset="0"/>
        <a:buChar char="–"/>
        <a:defRPr sz="1600">
          <a:solidFill>
            <a:schemeClr val="tx1"/>
          </a:solidFill>
          <a:latin typeface="+mn-lt"/>
        </a:defRPr>
      </a:lvl2pPr>
      <a:lvl3pPr marL="855663" indent="-171450" algn="l" rtl="0" eaLnBrk="0" fontAlgn="base" hangingPunct="0">
        <a:lnSpc>
          <a:spcPct val="90000"/>
        </a:lnSpc>
        <a:spcBef>
          <a:spcPct val="20000"/>
        </a:spcBef>
        <a:spcAft>
          <a:spcPct val="0"/>
        </a:spcAft>
        <a:buClr>
          <a:srgbClr val="CC9900"/>
        </a:buClr>
        <a:buFont typeface="Wingdings" pitchFamily="2" charset="2"/>
        <a:buChar char="§"/>
        <a:defRPr sz="1600">
          <a:solidFill>
            <a:schemeClr val="tx1"/>
          </a:solidFill>
          <a:latin typeface="+mn-lt"/>
        </a:defRPr>
      </a:lvl3pPr>
      <a:lvl4pPr marL="1141413" indent="-168275" algn="l" rtl="0" eaLnBrk="0" fontAlgn="base" hangingPunct="0">
        <a:lnSpc>
          <a:spcPct val="90000"/>
        </a:lnSpc>
        <a:spcBef>
          <a:spcPct val="20000"/>
        </a:spcBef>
        <a:spcAft>
          <a:spcPct val="0"/>
        </a:spcAft>
        <a:buChar char="–"/>
        <a:defRPr sz="14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j-lt"/>
        </a:defRPr>
      </a:lvl5pPr>
      <a:lvl6pPr marL="2514600" indent="-228600" algn="l" rtl="0" fontAlgn="base">
        <a:spcBef>
          <a:spcPct val="20000"/>
        </a:spcBef>
        <a:spcAft>
          <a:spcPct val="0"/>
        </a:spcAft>
        <a:buChar char="»"/>
        <a:defRPr sz="1600">
          <a:solidFill>
            <a:schemeClr val="tx1"/>
          </a:solidFill>
          <a:latin typeface="+mj-lt"/>
        </a:defRPr>
      </a:lvl6pPr>
      <a:lvl7pPr marL="2971800" indent="-228600" algn="l" rtl="0" fontAlgn="base">
        <a:spcBef>
          <a:spcPct val="20000"/>
        </a:spcBef>
        <a:spcAft>
          <a:spcPct val="0"/>
        </a:spcAft>
        <a:buChar char="»"/>
        <a:defRPr sz="1600">
          <a:solidFill>
            <a:schemeClr val="tx1"/>
          </a:solidFill>
          <a:latin typeface="+mj-lt"/>
        </a:defRPr>
      </a:lvl7pPr>
      <a:lvl8pPr marL="3429000" indent="-228600" algn="l" rtl="0" fontAlgn="base">
        <a:spcBef>
          <a:spcPct val="20000"/>
        </a:spcBef>
        <a:spcAft>
          <a:spcPct val="0"/>
        </a:spcAft>
        <a:buChar char="»"/>
        <a:defRPr sz="1600">
          <a:solidFill>
            <a:schemeClr val="tx1"/>
          </a:solidFill>
          <a:latin typeface="+mj-lt"/>
        </a:defRPr>
      </a:lvl8pPr>
      <a:lvl9pPr marL="3886200" indent="-228600" algn="l" rtl="0" fontAlgn="base">
        <a:spcBef>
          <a:spcPct val="20000"/>
        </a:spcBef>
        <a:spcAft>
          <a:spcPct val="0"/>
        </a:spcAft>
        <a:buChar char="»"/>
        <a:defRPr sz="1600">
          <a:solidFill>
            <a:schemeClr val="tx1"/>
          </a:solidFill>
          <a:latin typeface="+mj-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3" Type="http://schemas.openxmlformats.org/officeDocument/2006/relationships/image" Target="../media/image5.jpeg" />
  <Relationship Id="rId1" Type="http://schemas.openxmlformats.org/officeDocument/2006/relationships/slideLayout" Target="../slideLayouts/slideLayout1.xml" />
</Relationships>
</file>

<file path=ppt/slides/_rels/slide10.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1.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2.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3.xml.rels>&#65279;<?xml version="1.0" encoding="UTF-8" standalone="yes"?>
<Relationships xmlns="http://schemas.openxmlformats.org/package/2006/relationships">
  <Relationship Id="rId3" Type="http://schemas.openxmlformats.org/officeDocument/2006/relationships/package" Target="../embeddings/Microsoft_Office_Excel_Worksheet1.xlsx" />
  <Relationship Id="rId2" Type="http://schemas.openxmlformats.org/officeDocument/2006/relationships/slideLayout" Target="../slideLayouts/slideLayout2.xml" />
  <Relationship Id="rId1" Type="http://schemas.openxmlformats.org/officeDocument/2006/relationships/vmlDrawing" Target="../drawings/vmlDrawing1.vml" />
</Relationships>
</file>

<file path=ppt/slides/_rels/slide14.xml.rels>&#65279;<?xml version="1.0" encoding="UTF-8" standalone="yes"?>
<Relationships xmlns="http://schemas.openxmlformats.org/package/2006/relationships">
  <Relationship Id="rId3" Type="http://schemas.openxmlformats.org/officeDocument/2006/relationships/oleObject" Target="AOP%20Nov%2016%20-%202010%20Quick%20Waterfall%20no%20IDIQ.xls!TSG%20chart!%5bAOP%20Nov%2016%20-%202010%20Quick%20Waterfall%20no%20IDIQ.xls%5dTSG%20chart%20Chart%204" TargetMode="External" />
  <Relationship Id="rId2" Type="http://schemas.openxmlformats.org/officeDocument/2006/relationships/slideLayout" Target="../slideLayouts/slideLayout7.xml" />
  <Relationship Id="rId1" Type="http://schemas.openxmlformats.org/officeDocument/2006/relationships/vmlDrawing" Target="../drawings/vmlDrawing2.vml" />
  <Relationship Id="rId5" Type="http://schemas.openxmlformats.org/officeDocument/2006/relationships/oleObject" Target="AOP%20Nov%2016%20-%202010%20Quick%20Waterfall%20no%20IDIQ.xls!TSG%20chart!R169C2:R175C7" TargetMode="External" />
  <Relationship Id="rId4" Type="http://schemas.openxmlformats.org/officeDocument/2006/relationships/oleObject" Target="AOP%20Nov%2016%20-%202010%20Quick%20Waterfall%20no%20IDIQ.xls!TSG%20chart!R162C16:R183C18" TargetMode="External" />
</Relationships>
</file>

<file path=ppt/slides/_rels/slide15.xml.rels>&#65279;<?xml version="1.0" encoding="UTF-8" standalone="yes"?>
<Relationships xmlns="http://schemas.openxmlformats.org/package/2006/relationships">
  <Relationship Id="rId2" Type="http://schemas.openxmlformats.org/officeDocument/2006/relationships/chart" Target="../charts/chart3.xml" />
  <Relationship Id="rId1" Type="http://schemas.openxmlformats.org/officeDocument/2006/relationships/slideLayout" Target="../slideLayouts/slideLayout1.xml" />
</Relationships>
</file>

<file path=ppt/slides/_rels/slide16.xml.rels>&#65279;<?xml version="1.0" encoding="UTF-8" standalone="yes"?>
<Relationships xmlns="http://schemas.openxmlformats.org/package/2006/relationships">
  <Relationship Id="rId2" Type="http://schemas.openxmlformats.org/officeDocument/2006/relationships/chart" Target="../charts/chart4.xml" />
  <Relationship Id="rId1" Type="http://schemas.openxmlformats.org/officeDocument/2006/relationships/slideLayout" Target="../slideLayouts/slideLayout1.xml" />
</Relationships>
</file>

<file path=ppt/slides/_rels/slide2.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3.xml.rels>&#65279;<?xml version="1.0" encoding="UTF-8" standalone="yes"?>
<Relationships xmlns="http://schemas.openxmlformats.org/package/2006/relationships">
  <Relationship Id="rId1" Type="http://schemas.openxmlformats.org/officeDocument/2006/relationships/slideLayout" Target="../slideLayouts/slideLayout52.xml" />
</Relationships>
</file>

<file path=ppt/slides/_rels/slide4.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5.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6.xml.rels>&#65279;<?xml version="1.0" encoding="UTF-8" standalone="yes"?>
<Relationships xmlns="http://schemas.openxmlformats.org/package/2006/relationships">
  <Relationship Id="rId1" Type="http://schemas.openxmlformats.org/officeDocument/2006/relationships/slideLayout" Target="../slideLayouts/slideLayout40.xml" />
</Relationships>
</file>

<file path=ppt/slides/_rels/slide7.xml.rels>&#65279;<?xml version="1.0" encoding="UTF-8" standalone="yes"?>
<Relationships xmlns="http://schemas.openxmlformats.org/package/2006/relationships">
  <Relationship Id="rId1" Type="http://schemas.openxmlformats.org/officeDocument/2006/relationships/slideLayout" Target="../slideLayouts/slideLayout40.xml" />
</Relationships>
</file>

<file path=ppt/slides/_rels/slide8.xml.rels>&#65279;<?xml version="1.0" encoding="UTF-8" standalone="yes"?>
<Relationships xmlns="http://schemas.openxmlformats.org/package/2006/relationships">
  <Relationship Id="rId3" Type="http://schemas.openxmlformats.org/officeDocument/2006/relationships/chart" Target="../charts/chart2.xml" />
  <Relationship Id="rId2" Type="http://schemas.openxmlformats.org/officeDocument/2006/relationships/chart" Target="../charts/chart1.xml" />
  <Relationship Id="rId1" Type="http://schemas.openxmlformats.org/officeDocument/2006/relationships/slideLayout" Target="../slideLayouts/slideLayout32.xml" />
</Relationships>
</file>

<file path=ppt/slides/_rels/slide9.xml.rels>&#65279;<?xml version="1.0" encoding="UTF-8" standalone="yes"?>
<Relationships xmlns="http://schemas.openxmlformats.org/package/2006/relationships">
  <Relationship Id="rId1" Type="http://schemas.openxmlformats.org/officeDocument/2006/relationships/slideLayout" Target="../slideLayouts/slideLayout27.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8" descr="All 1_World Cvr"/>
          <p:cNvPicPr>
            <a:picLocks noChangeAspect="1" noChangeArrowheads="1"/>
          </p:cNvPicPr>
          <p:nvPr/>
        </p:nvPicPr>
        <p:blipFill>
          <a:blip r:embed="rId3" cstate="print"/>
          <a:srcRect/>
          <a:stretch>
            <a:fillRect/>
          </a:stretch>
        </p:blipFill>
        <p:spPr bwMode="auto">
          <a:xfrm>
            <a:off x="0" y="0"/>
            <a:ext cx="9144000" cy="6877050"/>
          </a:xfrm>
          <a:prstGeom prst="rect">
            <a:avLst/>
          </a:prstGeom>
          <a:noFill/>
          <a:ln w="9525">
            <a:noFill/>
            <a:miter lim="800000"/>
            <a:headEnd/>
            <a:tailEnd/>
          </a:ln>
        </p:spPr>
      </p:pic>
      <p:sp>
        <p:nvSpPr>
          <p:cNvPr id="5123" name="Rectangle 9"/>
          <p:cNvSpPr>
            <a:spLocks noGrp="1" noChangeArrowheads="1"/>
          </p:cNvSpPr>
          <p:nvPr>
            <p:ph type="subTitle" idx="1"/>
          </p:nvPr>
        </p:nvSpPr>
        <p:spPr>
          <a:xfrm>
            <a:off x="1371600" y="5538788"/>
            <a:ext cx="6400800" cy="723900"/>
          </a:xfrm>
        </p:spPr>
        <p:txBody>
          <a:bodyPr/>
          <a:lstStyle/>
          <a:p>
            <a:pPr eaLnBrk="1" hangingPunct="1">
              <a:defRPr/>
            </a:pPr>
            <a:r>
              <a:rPr lang="en-US" dirty="0" smtClean="0">
                <a:solidFill>
                  <a:schemeClr val="accent2"/>
                </a:solidFill>
                <a:latin typeface="+mj-lt"/>
              </a:rPr>
              <a:t>Scott Carlson</a:t>
            </a:r>
          </a:p>
          <a:p>
            <a:pPr eaLnBrk="1" hangingPunct="1">
              <a:defRPr/>
            </a:pPr>
            <a:endParaRPr lang="en-US" dirty="0" smtClean="0">
              <a:solidFill>
                <a:schemeClr val="accent2"/>
              </a:solidFill>
              <a:latin typeface="+mj-lt"/>
            </a:endParaRPr>
          </a:p>
        </p:txBody>
      </p:sp>
      <p:sp>
        <p:nvSpPr>
          <p:cNvPr id="53252" name="Text Box 12"/>
          <p:cNvSpPr txBox="1">
            <a:spLocks noChangeArrowheads="1"/>
          </p:cNvSpPr>
          <p:nvPr/>
        </p:nvSpPr>
        <p:spPr bwMode="auto">
          <a:xfrm>
            <a:off x="1257300" y="3267075"/>
            <a:ext cx="7210425" cy="1338828"/>
          </a:xfrm>
          <a:prstGeom prst="rect">
            <a:avLst/>
          </a:prstGeom>
          <a:noFill/>
          <a:ln w="9525">
            <a:noFill/>
            <a:miter lim="800000"/>
            <a:headEnd/>
            <a:tailEnd/>
          </a:ln>
        </p:spPr>
        <p:txBody>
          <a:bodyPr tIns="0">
            <a:spAutoFit/>
          </a:bodyPr>
          <a:lstStyle/>
          <a:p>
            <a:pPr algn="ctr" eaLnBrk="0" hangingPunct="0"/>
            <a:r>
              <a:rPr lang="en-US" sz="2800" b="1" i="1" dirty="0">
                <a:solidFill>
                  <a:schemeClr val="accent2"/>
                </a:solidFill>
              </a:rPr>
              <a:t>ManTech Technical Services Group </a:t>
            </a:r>
            <a:endParaRPr lang="en-US" sz="2800" b="1" i="1" dirty="0" smtClean="0">
              <a:solidFill>
                <a:schemeClr val="accent2"/>
              </a:solidFill>
            </a:endParaRPr>
          </a:p>
          <a:p>
            <a:pPr algn="ctr" eaLnBrk="0" hangingPunct="0"/>
            <a:r>
              <a:rPr lang="en-US" sz="2800" b="1" i="1" dirty="0" smtClean="0">
                <a:solidFill>
                  <a:schemeClr val="accent2"/>
                </a:solidFill>
              </a:rPr>
              <a:t>BD Focus</a:t>
            </a:r>
            <a:endParaRPr lang="en-US" sz="2800" b="1" i="1" dirty="0" smtClean="0">
              <a:solidFill>
                <a:schemeClr val="accent2"/>
              </a:solidFill>
            </a:endParaRPr>
          </a:p>
          <a:p>
            <a:pPr algn="ctr" eaLnBrk="0" hangingPunct="0"/>
            <a:r>
              <a:rPr lang="en-US" sz="2800" b="1" i="1" dirty="0" smtClean="0">
                <a:solidFill>
                  <a:schemeClr val="accent2"/>
                </a:solidFill>
              </a:rPr>
              <a:t>16 </a:t>
            </a:r>
            <a:r>
              <a:rPr lang="en-US" sz="2800" b="1" i="1" dirty="0" smtClean="0">
                <a:solidFill>
                  <a:schemeClr val="accent2"/>
                </a:solidFill>
              </a:rPr>
              <a:t>February 2010</a:t>
            </a:r>
            <a:endParaRPr lang="en-US" sz="2800" b="1" i="1" dirty="0">
              <a:solidFill>
                <a:schemeClr val="accent2"/>
              </a:solidFill>
            </a:endParaRPr>
          </a:p>
        </p:txBody>
      </p:sp>
      <p:sp>
        <p:nvSpPr>
          <p:cNvPr id="53253" name="TextBox 4"/>
          <p:cNvSpPr txBox="1">
            <a:spLocks noChangeArrowheads="1"/>
          </p:cNvSpPr>
          <p:nvPr/>
        </p:nvSpPr>
        <p:spPr bwMode="auto">
          <a:xfrm>
            <a:off x="8377443" y="6438900"/>
            <a:ext cx="766557" cy="215444"/>
          </a:xfrm>
          <a:prstGeom prst="rect">
            <a:avLst/>
          </a:prstGeom>
          <a:noFill/>
          <a:ln w="9525">
            <a:noFill/>
            <a:miter lim="800000"/>
            <a:headEnd/>
            <a:tailEnd/>
          </a:ln>
        </p:spPr>
        <p:txBody>
          <a:bodyPr wrap="none">
            <a:spAutoFit/>
          </a:bodyPr>
          <a:lstStyle/>
          <a:p>
            <a:r>
              <a:rPr lang="en-US" sz="800" dirty="0" smtClean="0"/>
              <a:t>11 Feb 2010</a:t>
            </a:r>
            <a:endParaRPr lang="en-US" sz="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bwMode="auto">
          <a:xfrm>
            <a:off x="1438275" y="0"/>
            <a:ext cx="6924675"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t>Return on Investments (ROI)</a:t>
            </a:r>
          </a:p>
        </p:txBody>
      </p:sp>
      <p:sp>
        <p:nvSpPr>
          <p:cNvPr id="71683" name="Content Placeholder 2"/>
          <p:cNvSpPr>
            <a:spLocks noGrp="1"/>
          </p:cNvSpPr>
          <p:nvPr>
            <p:ph idx="1"/>
          </p:nvPr>
        </p:nvSpPr>
        <p:spPr>
          <a:xfrm>
            <a:off x="457200" y="781050"/>
            <a:ext cx="8229600" cy="4248150"/>
          </a:xfrm>
        </p:spPr>
        <p:txBody>
          <a:bodyPr/>
          <a:lstStyle/>
          <a:p>
            <a:r>
              <a:rPr lang="en-US" dirty="0" smtClean="0"/>
              <a:t>Accountability for investment returns</a:t>
            </a:r>
          </a:p>
          <a:p>
            <a:pPr lvl="1"/>
            <a:r>
              <a:rPr lang="en-US" dirty="0" smtClean="0"/>
              <a:t>Indirect and B&amp;P cost in the future will be tracked by acquisition. Process being developed</a:t>
            </a:r>
          </a:p>
          <a:p>
            <a:pPr lvl="1"/>
            <a:r>
              <a:rPr lang="en-US" dirty="0" smtClean="0"/>
              <a:t>Acquisition cost is included in the gate 2 review and updated at gate 3</a:t>
            </a:r>
          </a:p>
          <a:p>
            <a:pPr lvl="1"/>
            <a:r>
              <a:rPr lang="en-US" dirty="0" smtClean="0"/>
              <a:t>Capture manager is responsible for managing and reporting on cost</a:t>
            </a:r>
          </a:p>
          <a:p>
            <a:pPr lvl="1"/>
            <a:endParaRPr lang="en-US" dirty="0" smtClean="0"/>
          </a:p>
          <a:p>
            <a:r>
              <a:rPr lang="en-US" dirty="0" smtClean="0"/>
              <a:t>Need to define percentage fee/profit for acquisitions in the future</a:t>
            </a:r>
          </a:p>
          <a:p>
            <a:pPr lvl="1"/>
            <a:r>
              <a:rPr lang="en-US" dirty="0" smtClean="0"/>
              <a:t>New field in </a:t>
            </a:r>
            <a:r>
              <a:rPr lang="en-US" dirty="0" err="1" smtClean="0"/>
              <a:t>GovWin</a:t>
            </a:r>
            <a:r>
              <a:rPr lang="en-US" dirty="0" smtClean="0"/>
              <a:t> (coming)</a:t>
            </a:r>
          </a:p>
          <a:p>
            <a:pPr lvl="1"/>
            <a:r>
              <a:rPr lang="en-US" dirty="0" smtClean="0"/>
              <a:t>Used to calculate ROI to support the business case and assist in the prioritization of investments</a:t>
            </a:r>
          </a:p>
        </p:txBody>
      </p:sp>
      <p:sp>
        <p:nvSpPr>
          <p:cNvPr id="71684" name="TextBox 3"/>
          <p:cNvSpPr txBox="1">
            <a:spLocks noChangeArrowheads="1"/>
          </p:cNvSpPr>
          <p:nvPr/>
        </p:nvSpPr>
        <p:spPr bwMode="auto">
          <a:xfrm>
            <a:off x="933450" y="3552825"/>
            <a:ext cx="7669213" cy="2586038"/>
          </a:xfrm>
          <a:prstGeom prst="rect">
            <a:avLst/>
          </a:prstGeom>
          <a:noFill/>
          <a:ln w="9525">
            <a:noFill/>
            <a:miter lim="800000"/>
            <a:headEnd/>
            <a:tailEnd/>
          </a:ln>
        </p:spPr>
        <p:txBody>
          <a:bodyPr wrap="none">
            <a:spAutoFit/>
          </a:bodyPr>
          <a:lstStyle/>
          <a:p>
            <a:r>
              <a:rPr lang="en-US"/>
              <a:t>ROI = (contract value * fee percentage)/(indirect + B&amp;P)</a:t>
            </a:r>
          </a:p>
          <a:p>
            <a:endParaRPr lang="en-US"/>
          </a:p>
          <a:p>
            <a:r>
              <a:rPr lang="en-US"/>
              <a:t>Example (contract 250K, 10% fee or profit, 1K indirect cost, 1K B&amp;P cost)</a:t>
            </a:r>
          </a:p>
          <a:p>
            <a:endParaRPr lang="en-US"/>
          </a:p>
          <a:p>
            <a:r>
              <a:rPr lang="en-US"/>
              <a:t>ROI = (250,000 * 10%) / (1,000 + 1,000)</a:t>
            </a:r>
          </a:p>
          <a:p>
            <a:r>
              <a:rPr lang="en-US"/>
              <a:t>                  (25,000)      /      (2,000)</a:t>
            </a:r>
          </a:p>
          <a:p>
            <a:r>
              <a:rPr lang="en-US"/>
              <a:t>ROI =                        12.5</a:t>
            </a:r>
          </a:p>
          <a:p>
            <a:endParaRPr lang="en-US"/>
          </a:p>
          <a:p>
            <a:r>
              <a:rPr lang="en-US"/>
              <a:t>As a general rule ROI must be 12 or better to justify investment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1125" y="57151"/>
            <a:ext cx="6705600" cy="381000"/>
          </a:xfrm>
        </p:spPr>
        <p:txBody>
          <a:bodyPr/>
          <a:lstStyle/>
          <a:p>
            <a:r>
              <a:rPr lang="en-US" sz="1600" dirty="0" smtClean="0"/>
              <a:t>TSG Account Leads Top Line Growth, Revenue, Bookings Goal</a:t>
            </a:r>
            <a:endParaRPr lang="en-US" sz="1600" dirty="0"/>
          </a:p>
        </p:txBody>
      </p:sp>
      <p:sp>
        <p:nvSpPr>
          <p:cNvPr id="5" name="TextBox 4"/>
          <p:cNvSpPr txBox="1"/>
          <p:nvPr/>
        </p:nvSpPr>
        <p:spPr>
          <a:xfrm>
            <a:off x="3052123" y="505252"/>
            <a:ext cx="3647152" cy="369332"/>
          </a:xfrm>
          <a:prstGeom prst="rect">
            <a:avLst/>
          </a:prstGeom>
          <a:noFill/>
        </p:spPr>
        <p:txBody>
          <a:bodyPr wrap="none" rtlCol="0">
            <a:spAutoFit/>
          </a:bodyPr>
          <a:lstStyle/>
          <a:p>
            <a:r>
              <a:rPr lang="en-US" dirty="0" smtClean="0"/>
              <a:t>8 FTE (2 M of focused overhead)</a:t>
            </a:r>
            <a:endParaRPr lang="en-US" dirty="0"/>
          </a:p>
        </p:txBody>
      </p:sp>
      <p:sp>
        <p:nvSpPr>
          <p:cNvPr id="7" name="TextBox 6"/>
          <p:cNvSpPr txBox="1"/>
          <p:nvPr/>
        </p:nvSpPr>
        <p:spPr>
          <a:xfrm>
            <a:off x="1036945" y="5242304"/>
            <a:ext cx="7366184" cy="923330"/>
          </a:xfrm>
          <a:prstGeom prst="rect">
            <a:avLst/>
          </a:prstGeom>
          <a:noFill/>
        </p:spPr>
        <p:txBody>
          <a:bodyPr wrap="none" rtlCol="0">
            <a:spAutoFit/>
          </a:bodyPr>
          <a:lstStyle/>
          <a:p>
            <a:r>
              <a:rPr lang="en-US" dirty="0" smtClean="0"/>
              <a:t>Account leads are provided revenue and bookings goals for</a:t>
            </a:r>
          </a:p>
          <a:p>
            <a:r>
              <a:rPr lang="en-US" dirty="0" smtClean="0"/>
              <a:t>Their customer.  Each account has a lead BU providing line leadership</a:t>
            </a:r>
          </a:p>
          <a:p>
            <a:r>
              <a:rPr lang="en-US" dirty="0" smtClean="0"/>
              <a:t>And accountability.</a:t>
            </a:r>
          </a:p>
        </p:txBody>
      </p:sp>
      <p:graphicFrame>
        <p:nvGraphicFramePr>
          <p:cNvPr id="6" name="Table 5"/>
          <p:cNvGraphicFramePr>
            <a:graphicFrameLocks noGrp="1"/>
          </p:cNvGraphicFramePr>
          <p:nvPr/>
        </p:nvGraphicFramePr>
        <p:xfrm>
          <a:off x="1221192" y="871611"/>
          <a:ext cx="7275108" cy="4149096"/>
        </p:xfrm>
        <a:graphic>
          <a:graphicData uri="http://schemas.openxmlformats.org/drawingml/2006/table">
            <a:tbl>
              <a:tblPr/>
              <a:tblGrid>
                <a:gridCol w="2560233"/>
                <a:gridCol w="542925"/>
                <a:gridCol w="819150"/>
                <a:gridCol w="962025"/>
                <a:gridCol w="1104900"/>
                <a:gridCol w="1285875"/>
              </a:tblGrid>
              <a:tr h="152002">
                <a:tc>
                  <a:txBody>
                    <a:bodyPr/>
                    <a:lstStyle/>
                    <a:p>
                      <a:pPr algn="l" rtl="0" fontAlgn="b"/>
                      <a:r>
                        <a:rPr lang="en-US" sz="1000" b="0" i="0" u="sng" strike="noStrike" dirty="0">
                          <a:solidFill>
                            <a:srgbClr val="000000"/>
                          </a:solidFill>
                          <a:latin typeface="Arial"/>
                        </a:rPr>
                        <a:t>Account Leads</a:t>
                      </a:r>
                      <a:r>
                        <a:rPr lang="en-US" sz="1000" b="0" i="0" u="none" strike="noStrike" dirty="0">
                          <a:solidFill>
                            <a:srgbClr val="000000"/>
                          </a:solidFill>
                          <a:latin typeface="Arial"/>
                        </a:rPr>
                        <a:t> 8 (Exploratory-Proposal)</a:t>
                      </a:r>
                      <a:endParaRPr lang="en-US" sz="1000" b="0" i="0" u="sng" strike="noStrike" dirty="0">
                        <a:solidFill>
                          <a:srgbClr val="000000"/>
                        </a:solidFill>
                        <a:latin typeface="Arial"/>
                      </a:endParaRPr>
                    </a:p>
                  </a:txBody>
                  <a:tcPr marL="8238"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Lead BU</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Calibri"/>
                        </a:rPr>
                        <a:t>Supporting</a:t>
                      </a:r>
                      <a:r>
                        <a:rPr lang="en-US" sz="1000" b="0" i="0" u="none" strike="noStrike" baseline="0" dirty="0" smtClean="0">
                          <a:solidFill>
                            <a:srgbClr val="000000"/>
                          </a:solidFill>
                          <a:latin typeface="Calibri"/>
                        </a:rPr>
                        <a:t> BUs</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2009</a:t>
                      </a:r>
                      <a:r>
                        <a:rPr lang="en-US" sz="1000" b="0" i="0" u="none" strike="noStrike" baseline="0" dirty="0" smtClean="0">
                          <a:solidFill>
                            <a:srgbClr val="000000"/>
                          </a:solidFill>
                          <a:latin typeface="Calibri"/>
                        </a:rPr>
                        <a:t> Revenue</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2010 Revenue Plan</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Bookings</a:t>
                      </a:r>
                      <a:r>
                        <a:rPr lang="en-US" sz="1000" b="0" i="0" u="none" strike="noStrike" baseline="0" dirty="0" smtClean="0">
                          <a:solidFill>
                            <a:srgbClr val="000000"/>
                          </a:solidFill>
                          <a:latin typeface="Calibri"/>
                        </a:rPr>
                        <a:t> Goal (funded)</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002">
                <a:tc>
                  <a:txBody>
                    <a:bodyPr/>
                    <a:lstStyle/>
                    <a:p>
                      <a:pPr algn="l" rtl="0" fontAlgn="b"/>
                      <a:r>
                        <a:rPr lang="en-US" sz="1000" b="0" i="0" u="none" strike="noStrike">
                          <a:solidFill>
                            <a:srgbClr val="000000"/>
                          </a:solidFill>
                          <a:latin typeface="Arial"/>
                        </a:rPr>
                        <a:t>Campaigns </a:t>
                      </a:r>
                    </a:p>
                  </a:txBody>
                  <a:tcPr marL="8238"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288">
                <a:tc>
                  <a:txBody>
                    <a:bodyPr/>
                    <a:lstStyle/>
                    <a:p>
                      <a:pPr algn="l" rtl="0" fontAlgn="b"/>
                      <a:r>
                        <a:rPr lang="en-US" sz="1000" b="0" i="0" u="none" strike="noStrike">
                          <a:solidFill>
                            <a:srgbClr val="000000"/>
                          </a:solidFill>
                          <a:latin typeface="Arial"/>
                        </a:rPr>
                        <a:t>Smart Power (Markey) </a:t>
                      </a:r>
                    </a:p>
                  </a:txBody>
                  <a:tcPr marL="593124"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C4ILOG</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Calibri"/>
                        </a:rPr>
                        <a:t>$0M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Calibri"/>
                        </a:rPr>
                        <a:t>$0M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Calibri"/>
                        </a:rPr>
                        <a:t>$100M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002">
                <a:tc>
                  <a:txBody>
                    <a:bodyPr/>
                    <a:lstStyle/>
                    <a:p>
                      <a:pPr algn="l" rtl="0" fontAlgn="b"/>
                      <a:r>
                        <a:rPr lang="en-US" sz="1000" b="0" i="0" u="none" strike="noStrike">
                          <a:solidFill>
                            <a:srgbClr val="000000"/>
                          </a:solidFill>
                          <a:latin typeface="Arial"/>
                        </a:rPr>
                        <a:t>AFPAK (Markey) </a:t>
                      </a:r>
                    </a:p>
                  </a:txBody>
                  <a:tcPr marL="593124"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SSILOG</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C4ILOG, GCIS</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$0M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Calibri"/>
                        </a:rPr>
                        <a:t>$0M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Calibri"/>
                        </a:rPr>
                        <a:t>$100M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002">
                <a:tc>
                  <a:txBody>
                    <a:bodyPr/>
                    <a:lstStyle/>
                    <a:p>
                      <a:pPr algn="l" rtl="0" fontAlgn="b"/>
                      <a:r>
                        <a:rPr lang="en-US" sz="1000" b="0" i="0" u="none" strike="noStrike">
                          <a:solidFill>
                            <a:srgbClr val="000000"/>
                          </a:solidFill>
                          <a:latin typeface="Arial"/>
                        </a:rPr>
                        <a:t>Accounts (Markets)</a:t>
                      </a:r>
                    </a:p>
                  </a:txBody>
                  <a:tcPr marL="8238"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805">
                <a:tc>
                  <a:txBody>
                    <a:bodyPr/>
                    <a:lstStyle/>
                    <a:p>
                      <a:pPr algn="l" rtl="0" fontAlgn="b"/>
                      <a:r>
                        <a:rPr lang="en-US" sz="1000" b="0" i="0" u="none" strike="noStrike" dirty="0">
                          <a:solidFill>
                            <a:srgbClr val="000000"/>
                          </a:solidFill>
                          <a:latin typeface="Arial"/>
                        </a:rPr>
                        <a:t>TACOM (TBD) </a:t>
                      </a:r>
                    </a:p>
                  </a:txBody>
                  <a:tcPr marL="593124"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SSILOG</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$421,376,651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$468,339,422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Calibri"/>
                        </a:rPr>
                        <a:t>$850M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805">
                <a:tc>
                  <a:txBody>
                    <a:bodyPr/>
                    <a:lstStyle/>
                    <a:p>
                      <a:pPr algn="l" rtl="0" fontAlgn="b"/>
                      <a:r>
                        <a:rPr lang="pl-PL" sz="1000" b="0" i="0" u="none" strike="noStrike">
                          <a:solidFill>
                            <a:srgbClr val="000000"/>
                          </a:solidFill>
                          <a:latin typeface="Arial"/>
                        </a:rPr>
                        <a:t>CECOM (TBD) (w/ STI 950M)</a:t>
                      </a:r>
                    </a:p>
                  </a:txBody>
                  <a:tcPr marL="593124"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C4ILOG</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3$48,286,842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$277,107,342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Calibri"/>
                        </a:rPr>
                        <a:t>$1500M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805">
                <a:tc>
                  <a:txBody>
                    <a:bodyPr/>
                    <a:lstStyle/>
                    <a:p>
                      <a:pPr algn="l" rtl="0" fontAlgn="b"/>
                      <a:r>
                        <a:rPr lang="en-US" sz="1000" b="0" i="0" u="none" strike="noStrike" dirty="0">
                          <a:solidFill>
                            <a:srgbClr val="000000"/>
                          </a:solidFill>
                          <a:latin typeface="Arial"/>
                        </a:rPr>
                        <a:t>Department of State </a:t>
                      </a:r>
                      <a:r>
                        <a:rPr lang="en-US" sz="1000" b="0" i="0" u="none" strike="noStrike" dirty="0" smtClean="0">
                          <a:solidFill>
                            <a:srgbClr val="000000"/>
                          </a:solidFill>
                          <a:latin typeface="Arial"/>
                        </a:rPr>
                        <a:t>(TBD)</a:t>
                      </a:r>
                      <a:endParaRPr lang="en-US" sz="1000" b="0" i="0" u="none" strike="noStrike" dirty="0">
                        <a:solidFill>
                          <a:srgbClr val="000000"/>
                        </a:solidFill>
                        <a:latin typeface="Arial"/>
                      </a:endParaRPr>
                    </a:p>
                  </a:txBody>
                  <a:tcPr marL="370703"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C4ILOG</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$48,378,966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$55,224,838 </a:t>
                      </a:r>
                      <a:endParaRPr lang="en-US" sz="1000" b="0" i="0" u="none" strike="noStrike" dirty="0">
                        <a:solidFill>
                          <a:srgbClr val="FF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Calibri"/>
                        </a:rPr>
                        <a:t>$100M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002">
                <a:tc>
                  <a:txBody>
                    <a:bodyPr/>
                    <a:lstStyle/>
                    <a:p>
                      <a:pPr algn="l" rtl="0" fontAlgn="b"/>
                      <a:r>
                        <a:rPr lang="en-US" sz="1000" b="0" i="0" u="none" strike="noStrike">
                          <a:solidFill>
                            <a:srgbClr val="000000"/>
                          </a:solidFill>
                          <a:latin typeface="Arial"/>
                        </a:rPr>
                        <a:t>Combatant Commands</a:t>
                      </a:r>
                    </a:p>
                  </a:txBody>
                  <a:tcPr marL="593124"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002">
                <a:tc>
                  <a:txBody>
                    <a:bodyPr/>
                    <a:lstStyle/>
                    <a:p>
                      <a:pPr algn="l" rtl="0" fontAlgn="b"/>
                      <a:r>
                        <a:rPr lang="en-US" sz="800" b="0" i="0" u="none" strike="noStrike" dirty="0">
                          <a:solidFill>
                            <a:srgbClr val="000000"/>
                          </a:solidFill>
                          <a:latin typeface="Arial"/>
                        </a:rPr>
                        <a:t>CENTCOM </a:t>
                      </a:r>
                      <a:r>
                        <a:rPr lang="en-US" sz="800" b="0" i="0" u="none" strike="noStrike" dirty="0" smtClean="0">
                          <a:solidFill>
                            <a:srgbClr val="000000"/>
                          </a:solidFill>
                          <a:latin typeface="Arial"/>
                        </a:rPr>
                        <a:t>(TBD)</a:t>
                      </a:r>
                      <a:endParaRPr lang="en-US" sz="800" b="0" i="0" u="none" strike="noStrike" dirty="0">
                        <a:solidFill>
                          <a:srgbClr val="000000"/>
                        </a:solidFill>
                        <a:latin typeface="Arial"/>
                      </a:endParaRPr>
                    </a:p>
                  </a:txBody>
                  <a:tcPr marL="963827"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C4ILOG</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000" b="0" i="0" u="none" strike="noStrike" dirty="0" smtClean="0">
                          <a:solidFill>
                            <a:srgbClr val="000000"/>
                          </a:solidFill>
                          <a:latin typeface="Calibri"/>
                        </a:rPr>
                        <a:t>$50M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8559">
                <a:tc>
                  <a:txBody>
                    <a:bodyPr/>
                    <a:lstStyle/>
                    <a:p>
                      <a:pPr algn="l" rtl="0" fontAlgn="b"/>
                      <a:r>
                        <a:rPr lang="en-US" sz="800" b="0" i="0" u="none" strike="noStrike" dirty="0">
                          <a:solidFill>
                            <a:srgbClr val="000000"/>
                          </a:solidFill>
                          <a:latin typeface="Arial"/>
                        </a:rPr>
                        <a:t>SOCOM </a:t>
                      </a:r>
                      <a:r>
                        <a:rPr lang="en-US" sz="800" b="0" i="0" u="none" strike="noStrike" dirty="0" smtClean="0">
                          <a:solidFill>
                            <a:srgbClr val="000000"/>
                          </a:solidFill>
                          <a:latin typeface="Arial"/>
                        </a:rPr>
                        <a:t>(TBD)</a:t>
                      </a:r>
                      <a:endParaRPr lang="en-US" sz="800" b="0" i="0" u="none" strike="noStrike" dirty="0">
                        <a:solidFill>
                          <a:srgbClr val="000000"/>
                        </a:solidFill>
                        <a:latin typeface="Arial"/>
                      </a:endParaRPr>
                    </a:p>
                  </a:txBody>
                  <a:tcPr marL="963827"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C4ILOG</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SSILOG</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$81,225,173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$176,866,349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Calibri"/>
                        </a:rPr>
                        <a:t>$250M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805">
                <a:tc>
                  <a:txBody>
                    <a:bodyPr/>
                    <a:lstStyle/>
                    <a:p>
                      <a:pPr algn="l" rtl="0" fontAlgn="b"/>
                      <a:r>
                        <a:rPr lang="en-US" sz="800" b="0" i="0" u="none" strike="noStrike">
                          <a:solidFill>
                            <a:srgbClr val="000000"/>
                          </a:solidFill>
                          <a:latin typeface="Arial"/>
                        </a:rPr>
                        <a:t>SOUTHCOM (TBD) (w/ TCSC)</a:t>
                      </a:r>
                    </a:p>
                  </a:txBody>
                  <a:tcPr marL="963827"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C4ILOG</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$2,443,100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$820,521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Calibri"/>
                        </a:rPr>
                        <a:t>$75M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805">
                <a:tc>
                  <a:txBody>
                    <a:bodyPr/>
                    <a:lstStyle/>
                    <a:p>
                      <a:pPr algn="l" rtl="0" fontAlgn="b"/>
                      <a:r>
                        <a:rPr lang="en-US" sz="1000" b="0" i="0" u="none" strike="noStrike">
                          <a:solidFill>
                            <a:srgbClr val="000000"/>
                          </a:solidFill>
                          <a:latin typeface="Arial"/>
                        </a:rPr>
                        <a:t>NATO (Martin)</a:t>
                      </a:r>
                    </a:p>
                  </a:txBody>
                  <a:tcPr marL="370703"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GCIS</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$19,938,830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$22,516,192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Calibri"/>
                        </a:rPr>
                        <a:t>$100M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805">
                <a:tc>
                  <a:txBody>
                    <a:bodyPr/>
                    <a:lstStyle/>
                    <a:p>
                      <a:pPr algn="l" rtl="0" fontAlgn="b"/>
                      <a:r>
                        <a:rPr lang="en-US" sz="1000" b="0" i="0" u="none" strike="noStrike">
                          <a:solidFill>
                            <a:srgbClr val="000000"/>
                          </a:solidFill>
                          <a:latin typeface="Arial"/>
                        </a:rPr>
                        <a:t>AMC (Fitzgerald) </a:t>
                      </a:r>
                    </a:p>
                  </a:txBody>
                  <a:tcPr marL="370703"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C4ILOG</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SEIAERO</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$83,432,690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$103,490,247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Calibri"/>
                        </a:rPr>
                        <a:t>$175M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002">
                <a:tc>
                  <a:txBody>
                    <a:bodyPr/>
                    <a:lstStyle/>
                    <a:p>
                      <a:pPr algn="l" rtl="0" fontAlgn="b"/>
                      <a:r>
                        <a:rPr lang="en-US" sz="1000" b="0" i="0" u="none" strike="noStrike" dirty="0">
                          <a:solidFill>
                            <a:srgbClr val="000000"/>
                          </a:solidFill>
                          <a:latin typeface="Arial"/>
                        </a:rPr>
                        <a:t>NETCOM </a:t>
                      </a:r>
                      <a:r>
                        <a:rPr lang="en-US" sz="1000" b="0" i="0" u="none" strike="noStrike" dirty="0" smtClean="0">
                          <a:solidFill>
                            <a:srgbClr val="000000"/>
                          </a:solidFill>
                          <a:latin typeface="Arial"/>
                        </a:rPr>
                        <a:t>(TBD) </a:t>
                      </a:r>
                      <a:endParaRPr lang="en-US" sz="1000" b="0" i="0" u="none" strike="noStrike" dirty="0">
                        <a:solidFill>
                          <a:srgbClr val="000000"/>
                        </a:solidFill>
                        <a:latin typeface="Arial"/>
                      </a:endParaRPr>
                    </a:p>
                  </a:txBody>
                  <a:tcPr marL="370703"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C4ILOG</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000" b="0" i="0" u="none" strike="noStrike" dirty="0" smtClean="0">
                          <a:solidFill>
                            <a:srgbClr val="000000"/>
                          </a:solidFill>
                          <a:latin typeface="Calibri"/>
                        </a:rPr>
                        <a:t>$50M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805">
                <a:tc>
                  <a:txBody>
                    <a:bodyPr/>
                    <a:lstStyle/>
                    <a:p>
                      <a:pPr algn="l" rtl="0" fontAlgn="b"/>
                      <a:r>
                        <a:rPr lang="en-US" sz="1000" b="0" i="0" u="none" strike="noStrike" dirty="0">
                          <a:solidFill>
                            <a:srgbClr val="000000"/>
                          </a:solidFill>
                          <a:latin typeface="Arial"/>
                        </a:rPr>
                        <a:t>INSCOM </a:t>
                      </a:r>
                      <a:r>
                        <a:rPr lang="en-US" sz="1000" b="0" i="0" u="none" strike="noStrike" dirty="0" smtClean="0">
                          <a:solidFill>
                            <a:srgbClr val="000000"/>
                          </a:solidFill>
                          <a:latin typeface="Arial"/>
                        </a:rPr>
                        <a:t>(TBD) </a:t>
                      </a:r>
                      <a:endParaRPr lang="en-US" sz="1000" b="0" i="0" u="none" strike="noStrike" dirty="0">
                        <a:solidFill>
                          <a:srgbClr val="000000"/>
                        </a:solidFill>
                        <a:latin typeface="Arial"/>
                      </a:endParaRPr>
                    </a:p>
                  </a:txBody>
                  <a:tcPr marL="370703"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C4ILOG</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$1,740,146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$3,754,581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Calibri"/>
                        </a:rPr>
                        <a:t>$50M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805">
                <a:tc>
                  <a:txBody>
                    <a:bodyPr/>
                    <a:lstStyle/>
                    <a:p>
                      <a:pPr algn="l" fontAlgn="b"/>
                      <a:r>
                        <a:rPr lang="en-US" sz="1000" b="0" i="0" u="none" strike="noStrike">
                          <a:solidFill>
                            <a:srgbClr val="000000"/>
                          </a:solidFill>
                          <a:latin typeface="Arial"/>
                        </a:rPr>
                        <a:t>DISA (TBD) (w/JITC)</a:t>
                      </a:r>
                    </a:p>
                  </a:txBody>
                  <a:tcPr marL="370703" marR="8238" marT="8238"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Calibri"/>
                        </a:rPr>
                        <a:t>GCIS</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$4,075,672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solidFill>
                            <a:srgbClr val="000000"/>
                          </a:solidFill>
                          <a:latin typeface="Calibri"/>
                        </a:rPr>
                        <a:t>                          </a:t>
                      </a:r>
                      <a:r>
                        <a:rPr lang="en-US" sz="1000" b="0" i="0" u="none" strike="noStrike" dirty="0" smtClean="0">
                          <a:solidFill>
                            <a:srgbClr val="000000"/>
                          </a:solidFill>
                          <a:latin typeface="Calibri"/>
                        </a:rPr>
                        <a:t>$17,939,075 </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Calibri"/>
                        </a:rPr>
                        <a:t>$375M</a:t>
                      </a:r>
                      <a:endParaRPr lang="en-US" sz="1000" b="0" i="0" u="none" strike="noStrike" dirty="0">
                        <a:solidFill>
                          <a:srgbClr val="000000"/>
                        </a:solidFill>
                        <a:latin typeface="Calibri"/>
                      </a:endParaRPr>
                    </a:p>
                  </a:txBody>
                  <a:tcPr marL="8238" marR="8238" marT="823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875" y="-28575"/>
            <a:ext cx="8229600" cy="836613"/>
          </a:xfrm>
        </p:spPr>
        <p:txBody>
          <a:bodyPr/>
          <a:lstStyle/>
          <a:p>
            <a:r>
              <a:rPr lang="en-US" sz="1400" dirty="0" smtClean="0"/>
              <a:t>TSG Capture and Proposal Managers Bookings and Percentage </a:t>
            </a:r>
            <a:br>
              <a:rPr lang="en-US" sz="1400" dirty="0" smtClean="0"/>
            </a:br>
            <a:r>
              <a:rPr lang="en-US" sz="1400" dirty="0" smtClean="0"/>
              <a:t>Win Rate by Dollar Goals</a:t>
            </a:r>
            <a:endParaRPr lang="en-US" sz="1400" dirty="0"/>
          </a:p>
        </p:txBody>
      </p:sp>
      <p:graphicFrame>
        <p:nvGraphicFramePr>
          <p:cNvPr id="4" name="Table 3"/>
          <p:cNvGraphicFramePr>
            <a:graphicFrameLocks noGrp="1"/>
          </p:cNvGraphicFramePr>
          <p:nvPr/>
        </p:nvGraphicFramePr>
        <p:xfrm>
          <a:off x="314324" y="563192"/>
          <a:ext cx="8296275" cy="4157541"/>
        </p:xfrm>
        <a:graphic>
          <a:graphicData uri="http://schemas.openxmlformats.org/drawingml/2006/table">
            <a:tbl>
              <a:tblPr/>
              <a:tblGrid>
                <a:gridCol w="4992449"/>
                <a:gridCol w="1211403"/>
                <a:gridCol w="2092423"/>
              </a:tblGrid>
              <a:tr h="232265">
                <a:tc>
                  <a:txBody>
                    <a:bodyPr/>
                    <a:lstStyle/>
                    <a:p>
                      <a:pPr algn="l" fontAlgn="b"/>
                      <a:r>
                        <a:rPr lang="en-US" sz="1300" b="0" i="0" u="none" strike="noStrike" dirty="0">
                          <a:solidFill>
                            <a:srgbClr val="000000"/>
                          </a:solidFill>
                          <a:latin typeface="Calibri"/>
                        </a:rPr>
                        <a:t> </a:t>
                      </a:r>
                    </a:p>
                  </a:txBody>
                  <a:tcPr marL="11613" marR="11613" marT="1161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latin typeface="Calibri"/>
                        </a:rPr>
                        <a:t>Booking Goal</a:t>
                      </a: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latin typeface="Calibri"/>
                        </a:rPr>
                        <a:t>Percentage Win Rate/$</a:t>
                      </a: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878">
                <a:tc>
                  <a:txBody>
                    <a:bodyPr/>
                    <a:lstStyle/>
                    <a:p>
                      <a:pPr algn="l" rtl="0" fontAlgn="b"/>
                      <a:r>
                        <a:rPr lang="en-US" sz="1400" b="0" i="0" u="sng" strike="noStrike">
                          <a:solidFill>
                            <a:srgbClr val="000000"/>
                          </a:solidFill>
                          <a:latin typeface="Arial"/>
                        </a:rPr>
                        <a:t>Capture </a:t>
                      </a:r>
                      <a:r>
                        <a:rPr lang="en-US" sz="1400" b="0" i="0" u="none" strike="noStrike">
                          <a:solidFill>
                            <a:srgbClr val="000000"/>
                          </a:solidFill>
                          <a:latin typeface="Arial"/>
                        </a:rPr>
                        <a:t>8 (Qualify-Proposal) </a:t>
                      </a:r>
                      <a:endParaRPr lang="en-US" sz="1400" b="0" i="0" u="sng" strike="noStrike">
                        <a:solidFill>
                          <a:srgbClr val="000000"/>
                        </a:solidFill>
                        <a:latin typeface="Arial"/>
                      </a:endParaRPr>
                    </a:p>
                  </a:txBody>
                  <a:tcPr marL="11613" marR="11613" marT="1161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latin typeface="Calibri"/>
                        </a:rPr>
                        <a:t> </a:t>
                      </a: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latin typeface="Calibri"/>
                        </a:rPr>
                        <a:t> </a:t>
                      </a: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878">
                <a:tc>
                  <a:txBody>
                    <a:bodyPr/>
                    <a:lstStyle/>
                    <a:p>
                      <a:pPr algn="l" rtl="0" fontAlgn="b"/>
                      <a:r>
                        <a:rPr lang="en-US" sz="1400" b="0" i="0" u="none" strike="noStrike">
                          <a:solidFill>
                            <a:srgbClr val="000000"/>
                          </a:solidFill>
                          <a:latin typeface="Arial"/>
                        </a:rPr>
                        <a:t>Lancaster Capture</a:t>
                      </a:r>
                    </a:p>
                  </a:txBody>
                  <a:tcPr marL="11613" marR="11613" marT="1161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latin typeface="Calibri"/>
                        </a:rPr>
                        <a:t> </a:t>
                      </a:r>
                      <a:r>
                        <a:rPr lang="en-US" sz="1300" b="0" i="0" u="none" strike="noStrike" dirty="0" smtClean="0">
                          <a:solidFill>
                            <a:srgbClr val="000000"/>
                          </a:solidFill>
                          <a:latin typeface="Calibri"/>
                        </a:rPr>
                        <a:t>350M</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smtClean="0">
                          <a:solidFill>
                            <a:srgbClr val="000000"/>
                          </a:solidFill>
                          <a:latin typeface="Calibri"/>
                        </a:rPr>
                        <a:t>65%</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878">
                <a:tc>
                  <a:txBody>
                    <a:bodyPr/>
                    <a:lstStyle/>
                    <a:p>
                      <a:pPr algn="l" rtl="0" fontAlgn="b"/>
                      <a:r>
                        <a:rPr lang="en-US" sz="1400" b="0" i="0" u="none" strike="noStrike">
                          <a:solidFill>
                            <a:srgbClr val="000000"/>
                          </a:solidFill>
                          <a:latin typeface="Arial"/>
                        </a:rPr>
                        <a:t>Gagnon Capture</a:t>
                      </a:r>
                    </a:p>
                  </a:txBody>
                  <a:tcPr marL="11613" marR="11613" marT="1161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latin typeface="Calibri"/>
                        </a:rPr>
                        <a:t> </a:t>
                      </a:r>
                      <a:r>
                        <a:rPr lang="en-US" sz="1300" b="0" i="0" u="none" strike="noStrike" dirty="0" smtClean="0">
                          <a:solidFill>
                            <a:srgbClr val="000000"/>
                          </a:solidFill>
                          <a:latin typeface="Calibri"/>
                        </a:rPr>
                        <a:t>625M</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smtClean="0">
                          <a:solidFill>
                            <a:srgbClr val="000000"/>
                          </a:solidFill>
                          <a:latin typeface="Calibri"/>
                        </a:rPr>
                        <a:t>85%</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878">
                <a:tc>
                  <a:txBody>
                    <a:bodyPr/>
                    <a:lstStyle/>
                    <a:p>
                      <a:pPr algn="l" rtl="0" fontAlgn="b"/>
                      <a:r>
                        <a:rPr lang="en-US" sz="1400" b="0" i="0" u="none" strike="noStrike">
                          <a:solidFill>
                            <a:srgbClr val="000000"/>
                          </a:solidFill>
                          <a:latin typeface="Arial"/>
                        </a:rPr>
                        <a:t>Murphy Capture</a:t>
                      </a:r>
                    </a:p>
                  </a:txBody>
                  <a:tcPr marL="11613" marR="11613" marT="1161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latin typeface="Calibri"/>
                        </a:rPr>
                        <a:t> </a:t>
                      </a:r>
                      <a:r>
                        <a:rPr lang="en-US" sz="1300" b="0" i="0" u="none" strike="noStrike" dirty="0" smtClean="0">
                          <a:solidFill>
                            <a:srgbClr val="000000"/>
                          </a:solidFill>
                          <a:latin typeface="Calibri"/>
                        </a:rPr>
                        <a:t>350M</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smtClean="0">
                          <a:solidFill>
                            <a:srgbClr val="000000"/>
                          </a:solidFill>
                          <a:latin typeface="Calibri"/>
                        </a:rPr>
                        <a:t>65%</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878">
                <a:tc>
                  <a:txBody>
                    <a:bodyPr/>
                    <a:lstStyle/>
                    <a:p>
                      <a:pPr algn="l" rtl="0" fontAlgn="b"/>
                      <a:r>
                        <a:rPr lang="en-US" sz="1400" b="0" i="0" u="none" strike="noStrike">
                          <a:solidFill>
                            <a:srgbClr val="000000"/>
                          </a:solidFill>
                          <a:latin typeface="Arial"/>
                        </a:rPr>
                        <a:t>Ceballos Capture</a:t>
                      </a:r>
                    </a:p>
                  </a:txBody>
                  <a:tcPr marL="11613" marR="11613" marT="1161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latin typeface="Calibri"/>
                        </a:rPr>
                        <a:t> </a:t>
                      </a:r>
                      <a:r>
                        <a:rPr lang="en-US" sz="1300" b="0" i="0" u="none" strike="noStrike" dirty="0" smtClean="0">
                          <a:solidFill>
                            <a:srgbClr val="000000"/>
                          </a:solidFill>
                          <a:latin typeface="Calibri"/>
                        </a:rPr>
                        <a:t>100M</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smtClean="0">
                          <a:solidFill>
                            <a:srgbClr val="000000"/>
                          </a:solidFill>
                          <a:latin typeface="Calibri"/>
                        </a:rPr>
                        <a:t>65%</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878">
                <a:tc>
                  <a:txBody>
                    <a:bodyPr/>
                    <a:lstStyle/>
                    <a:p>
                      <a:pPr algn="l" rtl="0" fontAlgn="b"/>
                      <a:r>
                        <a:rPr lang="en-US" sz="1400" b="0" i="0" u="none" strike="noStrike">
                          <a:solidFill>
                            <a:srgbClr val="000000"/>
                          </a:solidFill>
                          <a:latin typeface="Arial"/>
                        </a:rPr>
                        <a:t>Rice Capture</a:t>
                      </a:r>
                    </a:p>
                  </a:txBody>
                  <a:tcPr marL="11613" marR="11613" marT="1161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latin typeface="Calibri"/>
                        </a:rPr>
                        <a:t> </a:t>
                      </a:r>
                      <a:r>
                        <a:rPr lang="en-US" sz="1300" b="0" i="0" u="none" strike="noStrike" dirty="0" smtClean="0">
                          <a:solidFill>
                            <a:srgbClr val="000000"/>
                          </a:solidFill>
                          <a:latin typeface="Calibri"/>
                        </a:rPr>
                        <a:t>115M</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smtClean="0">
                          <a:solidFill>
                            <a:srgbClr val="000000"/>
                          </a:solidFill>
                          <a:latin typeface="Calibri"/>
                        </a:rPr>
                        <a:t>65%</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878">
                <a:tc>
                  <a:txBody>
                    <a:bodyPr/>
                    <a:lstStyle/>
                    <a:p>
                      <a:pPr algn="l" rtl="0" fontAlgn="b"/>
                      <a:r>
                        <a:rPr lang="en-US" sz="1400" b="0" i="0" u="none" strike="noStrike">
                          <a:solidFill>
                            <a:srgbClr val="000000"/>
                          </a:solidFill>
                          <a:latin typeface="Arial"/>
                        </a:rPr>
                        <a:t>Peter Woods Capture</a:t>
                      </a:r>
                    </a:p>
                  </a:txBody>
                  <a:tcPr marL="11613" marR="11613" marT="1161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latin typeface="Calibri"/>
                        </a:rPr>
                        <a:t> </a:t>
                      </a:r>
                      <a:r>
                        <a:rPr lang="en-US" sz="1300" b="0" i="0" u="none" strike="noStrike" dirty="0" smtClean="0">
                          <a:solidFill>
                            <a:srgbClr val="000000"/>
                          </a:solidFill>
                          <a:latin typeface="Calibri"/>
                        </a:rPr>
                        <a:t>55M</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smtClean="0">
                          <a:solidFill>
                            <a:srgbClr val="000000"/>
                          </a:solidFill>
                          <a:latin typeface="Calibri"/>
                        </a:rPr>
                        <a:t>65%</a:t>
                      </a: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878">
                <a:tc>
                  <a:txBody>
                    <a:bodyPr/>
                    <a:lstStyle/>
                    <a:p>
                      <a:pPr algn="l" rtl="0" fontAlgn="b"/>
                      <a:r>
                        <a:rPr lang="en-US" sz="1400" b="0" i="0" u="none" strike="noStrike">
                          <a:solidFill>
                            <a:schemeClr val="tx1"/>
                          </a:solidFill>
                          <a:latin typeface="Arial"/>
                        </a:rPr>
                        <a:t>Martin Capture</a:t>
                      </a:r>
                    </a:p>
                  </a:txBody>
                  <a:tcPr marL="11613" marR="11613" marT="1161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latin typeface="Calibri"/>
                        </a:rPr>
                        <a:t> </a:t>
                      </a:r>
                      <a:r>
                        <a:rPr lang="en-US" sz="1300" b="0" i="0" u="none" strike="noStrike" dirty="0" smtClean="0">
                          <a:solidFill>
                            <a:srgbClr val="000000"/>
                          </a:solidFill>
                          <a:latin typeface="Calibri"/>
                        </a:rPr>
                        <a:t>100M</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smtClean="0">
                          <a:solidFill>
                            <a:srgbClr val="000000"/>
                          </a:solidFill>
                          <a:latin typeface="Calibri"/>
                        </a:rPr>
                        <a:t>65%</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878">
                <a:tc>
                  <a:txBody>
                    <a:bodyPr/>
                    <a:lstStyle/>
                    <a:p>
                      <a:pPr algn="l" rtl="0" fontAlgn="b"/>
                      <a:r>
                        <a:rPr lang="en-US" sz="1400" b="0" i="0" u="none" strike="noStrike" dirty="0">
                          <a:solidFill>
                            <a:schemeClr val="tx1"/>
                          </a:solidFill>
                          <a:latin typeface="Arial"/>
                        </a:rPr>
                        <a:t>Leonard Capture</a:t>
                      </a:r>
                    </a:p>
                  </a:txBody>
                  <a:tcPr marL="11613" marR="11613" marT="1161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latin typeface="Calibri"/>
                        </a:rPr>
                        <a:t> </a:t>
                      </a:r>
                      <a:r>
                        <a:rPr lang="en-US" sz="1300" b="0" i="0" u="none" strike="noStrike" dirty="0" smtClean="0">
                          <a:solidFill>
                            <a:srgbClr val="000000"/>
                          </a:solidFill>
                          <a:latin typeface="Calibri"/>
                        </a:rPr>
                        <a:t>100M</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smtClean="0">
                          <a:solidFill>
                            <a:srgbClr val="000000"/>
                          </a:solidFill>
                          <a:latin typeface="Calibri"/>
                        </a:rPr>
                        <a:t>65%</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492">
                <a:tc>
                  <a:txBody>
                    <a:bodyPr/>
                    <a:lstStyle/>
                    <a:p>
                      <a:pPr algn="l" rtl="0" fontAlgn="b"/>
                      <a:r>
                        <a:rPr lang="en-US" sz="1400" b="0" i="0" u="none" strike="noStrike" dirty="0">
                          <a:solidFill>
                            <a:schemeClr val="tx1"/>
                          </a:solidFill>
                          <a:latin typeface="Arial"/>
                        </a:rPr>
                        <a:t>TBD Capture </a:t>
                      </a:r>
                    </a:p>
                  </a:txBody>
                  <a:tcPr marL="11613" marR="11613" marT="1161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latin typeface="Calibri"/>
                        </a:rPr>
                        <a:t> </a:t>
                      </a:r>
                      <a:r>
                        <a:rPr lang="en-US" sz="1300" b="0" i="0" u="none" strike="noStrike" dirty="0" smtClean="0">
                          <a:solidFill>
                            <a:srgbClr val="000000"/>
                          </a:solidFill>
                          <a:latin typeface="Calibri"/>
                        </a:rPr>
                        <a:t>100M</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smtClean="0">
                          <a:solidFill>
                            <a:srgbClr val="000000"/>
                          </a:solidFill>
                          <a:latin typeface="Calibri"/>
                        </a:rPr>
                        <a:t>65%</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878">
                <a:tc>
                  <a:txBody>
                    <a:bodyPr/>
                    <a:lstStyle/>
                    <a:p>
                      <a:pPr algn="l" fontAlgn="b"/>
                      <a:endParaRPr lang="en-US" sz="1300" b="0" i="0" u="none" strike="noStrike" dirty="0">
                        <a:solidFill>
                          <a:srgbClr val="000000"/>
                        </a:solidFill>
                        <a:latin typeface="Calibri"/>
                      </a:endParaRPr>
                    </a:p>
                  </a:txBody>
                  <a:tcPr marL="11613" marR="11613" marT="1161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300" b="0" i="0" u="none" strike="noStrike">
                        <a:solidFill>
                          <a:srgbClr val="000000"/>
                        </a:solidFill>
                        <a:latin typeface="Calibri"/>
                      </a:endParaRPr>
                    </a:p>
                  </a:txBody>
                  <a:tcPr marL="11613" marR="11613" marT="1161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300" b="0" i="0" u="none" strike="noStrike">
                        <a:solidFill>
                          <a:srgbClr val="000000"/>
                        </a:solidFill>
                        <a:latin typeface="Calibri"/>
                      </a:endParaRPr>
                    </a:p>
                  </a:txBody>
                  <a:tcPr marL="11613" marR="11613" marT="1161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3878">
                <a:tc>
                  <a:txBody>
                    <a:bodyPr/>
                    <a:lstStyle/>
                    <a:p>
                      <a:pPr algn="l" rtl="0" fontAlgn="b"/>
                      <a:r>
                        <a:rPr lang="en-US" sz="1400" b="0" i="0" u="sng" strike="noStrike" dirty="0">
                          <a:solidFill>
                            <a:srgbClr val="000000"/>
                          </a:solidFill>
                          <a:latin typeface="Arial"/>
                        </a:rPr>
                        <a:t>Proposal </a:t>
                      </a:r>
                      <a:r>
                        <a:rPr lang="en-US" sz="1400" b="0" i="0" u="sng" strike="noStrike" dirty="0" smtClean="0">
                          <a:solidFill>
                            <a:srgbClr val="000000"/>
                          </a:solidFill>
                          <a:latin typeface="Arial"/>
                        </a:rPr>
                        <a:t>and SME</a:t>
                      </a:r>
                      <a:r>
                        <a:rPr lang="en-US" sz="1400" b="0" i="0" u="none" strike="noStrike" dirty="0" smtClean="0">
                          <a:solidFill>
                            <a:srgbClr val="000000"/>
                          </a:solidFill>
                          <a:latin typeface="Arial"/>
                        </a:rPr>
                        <a:t> </a:t>
                      </a:r>
                      <a:r>
                        <a:rPr lang="en-US" sz="1400" b="0" i="0" u="none" strike="noStrike" dirty="0">
                          <a:solidFill>
                            <a:srgbClr val="000000"/>
                          </a:solidFill>
                          <a:latin typeface="Arial"/>
                        </a:rPr>
                        <a:t>4 (Capture-Proposal)</a:t>
                      </a:r>
                      <a:endParaRPr lang="en-US" sz="1400" b="0" i="0" u="sng" strike="noStrike" dirty="0">
                        <a:solidFill>
                          <a:srgbClr val="000000"/>
                        </a:solidFill>
                        <a:latin typeface="Arial"/>
                      </a:endParaRPr>
                    </a:p>
                  </a:txBody>
                  <a:tcPr marL="11613" marR="11613" marT="1161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latin typeface="Calibri"/>
                        </a:rPr>
                        <a:t>Booking Goal</a:t>
                      </a: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solidFill>
                            <a:srgbClr val="000000"/>
                          </a:solidFill>
                          <a:latin typeface="Calibri"/>
                        </a:rPr>
                        <a:t>Percentage Win Rate/$</a:t>
                      </a: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878">
                <a:tc>
                  <a:txBody>
                    <a:bodyPr/>
                    <a:lstStyle/>
                    <a:p>
                      <a:pPr algn="l" rtl="0" fontAlgn="b"/>
                      <a:r>
                        <a:rPr lang="en-US" sz="1400" b="0" i="0" u="none" strike="noStrike" dirty="0">
                          <a:solidFill>
                            <a:srgbClr val="000000"/>
                          </a:solidFill>
                          <a:latin typeface="Arial"/>
                        </a:rPr>
                        <a:t>TBD </a:t>
                      </a:r>
                      <a:r>
                        <a:rPr lang="en-US" sz="1400" b="0" i="0" u="none" strike="noStrike" dirty="0" smtClean="0">
                          <a:solidFill>
                            <a:srgbClr val="000000"/>
                          </a:solidFill>
                          <a:latin typeface="Arial"/>
                        </a:rPr>
                        <a:t>Proposal/SME</a:t>
                      </a:r>
                      <a:endParaRPr lang="en-US" sz="1400" b="0" i="0" u="none" strike="noStrike" dirty="0">
                        <a:solidFill>
                          <a:srgbClr val="000000"/>
                        </a:solidFill>
                        <a:latin typeface="Arial"/>
                      </a:endParaRPr>
                    </a:p>
                  </a:txBody>
                  <a:tcPr marL="11613" marR="11613" marT="1161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smtClean="0">
                          <a:solidFill>
                            <a:srgbClr val="000000"/>
                          </a:solidFill>
                          <a:latin typeface="Calibri"/>
                        </a:rPr>
                        <a:t>300M</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latin typeface="Calibri"/>
                        </a:rPr>
                        <a:t> </a:t>
                      </a:r>
                      <a:r>
                        <a:rPr lang="en-US" sz="1300" b="0" i="0" u="none" strike="noStrike" dirty="0" smtClean="0">
                          <a:solidFill>
                            <a:srgbClr val="000000"/>
                          </a:solidFill>
                          <a:latin typeface="Calibri"/>
                        </a:rPr>
                        <a:t>65%</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87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latin typeface="Arial"/>
                        </a:rPr>
                        <a:t>TBD </a:t>
                      </a:r>
                      <a:r>
                        <a:rPr lang="en-US" sz="1400" b="0" i="0" u="none" strike="noStrike" dirty="0" smtClean="0">
                          <a:solidFill>
                            <a:srgbClr val="000000"/>
                          </a:solidFill>
                          <a:latin typeface="Arial"/>
                        </a:rPr>
                        <a:t>Proposal/SME</a:t>
                      </a:r>
                    </a:p>
                  </a:txBody>
                  <a:tcPr marL="11613" marR="11613" marT="1161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latin typeface="Calibri"/>
                        </a:rPr>
                        <a:t> </a:t>
                      </a:r>
                      <a:r>
                        <a:rPr lang="en-US" sz="1300" b="0" i="0" u="none" strike="noStrike" dirty="0" smtClean="0">
                          <a:solidFill>
                            <a:srgbClr val="000000"/>
                          </a:solidFill>
                          <a:latin typeface="Calibri"/>
                        </a:rPr>
                        <a:t>300M</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latin typeface="Calibri"/>
                        </a:rPr>
                        <a:t> </a:t>
                      </a:r>
                      <a:r>
                        <a:rPr lang="en-US" sz="1300" b="0" i="0" u="none" strike="noStrike" dirty="0" smtClean="0">
                          <a:solidFill>
                            <a:srgbClr val="000000"/>
                          </a:solidFill>
                          <a:latin typeface="Calibri"/>
                        </a:rPr>
                        <a:t>65%</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878">
                <a:tc>
                  <a:txBody>
                    <a:bodyPr/>
                    <a:lstStyle/>
                    <a:p>
                      <a:pPr algn="l" rtl="0" fontAlgn="b"/>
                      <a:r>
                        <a:rPr lang="en-US" sz="1400" b="0" i="0" u="none" strike="noStrike" dirty="0">
                          <a:solidFill>
                            <a:srgbClr val="000000"/>
                          </a:solidFill>
                          <a:latin typeface="Arial"/>
                        </a:rPr>
                        <a:t>TBD </a:t>
                      </a:r>
                      <a:r>
                        <a:rPr lang="en-US" sz="1400" b="0" i="0" u="none" strike="noStrike" dirty="0" smtClean="0">
                          <a:solidFill>
                            <a:srgbClr val="000000"/>
                          </a:solidFill>
                          <a:latin typeface="Arial"/>
                        </a:rPr>
                        <a:t>Proposal/SME</a:t>
                      </a:r>
                      <a:endParaRPr lang="en-US" sz="1400" b="0" i="0" u="none" strike="noStrike" dirty="0">
                        <a:solidFill>
                          <a:srgbClr val="000000"/>
                        </a:solidFill>
                        <a:latin typeface="Arial"/>
                      </a:endParaRPr>
                    </a:p>
                  </a:txBody>
                  <a:tcPr marL="11613" marR="11613" marT="1161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latin typeface="Calibri"/>
                        </a:rPr>
                        <a:t> </a:t>
                      </a:r>
                      <a:r>
                        <a:rPr lang="en-US" sz="1300" b="0" i="0" u="none" strike="noStrike" dirty="0" smtClean="0">
                          <a:solidFill>
                            <a:srgbClr val="000000"/>
                          </a:solidFill>
                          <a:latin typeface="Calibri"/>
                        </a:rPr>
                        <a:t>200M</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latin typeface="Calibri"/>
                        </a:rPr>
                        <a:t> </a:t>
                      </a:r>
                      <a:r>
                        <a:rPr lang="en-US" sz="1300" b="0" i="0" u="none" strike="noStrike" dirty="0" smtClean="0">
                          <a:solidFill>
                            <a:srgbClr val="000000"/>
                          </a:solidFill>
                          <a:latin typeface="Calibri"/>
                        </a:rPr>
                        <a:t>65%</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492">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latin typeface="Arial"/>
                        </a:rPr>
                        <a:t>TBD </a:t>
                      </a:r>
                      <a:r>
                        <a:rPr lang="en-US" sz="1400" b="0" i="0" u="none" strike="noStrike" dirty="0" smtClean="0">
                          <a:solidFill>
                            <a:srgbClr val="000000"/>
                          </a:solidFill>
                          <a:latin typeface="Arial"/>
                        </a:rPr>
                        <a:t>Proposal/SME</a:t>
                      </a:r>
                    </a:p>
                  </a:txBody>
                  <a:tcPr marL="11613" marR="11613" marT="1161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latin typeface="Calibri"/>
                        </a:rPr>
                        <a:t> </a:t>
                      </a:r>
                      <a:r>
                        <a:rPr lang="en-US" sz="1300" b="0" i="0" u="none" strike="noStrike" dirty="0" smtClean="0">
                          <a:solidFill>
                            <a:srgbClr val="000000"/>
                          </a:solidFill>
                          <a:latin typeface="Calibri"/>
                        </a:rPr>
                        <a:t>200M</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300" b="0" i="0" u="none" strike="noStrike" dirty="0">
                          <a:solidFill>
                            <a:srgbClr val="000000"/>
                          </a:solidFill>
                          <a:latin typeface="Calibri"/>
                        </a:rPr>
                        <a:t> </a:t>
                      </a:r>
                      <a:r>
                        <a:rPr lang="en-US" sz="1300" b="0" i="0" u="none" strike="noStrike" dirty="0" smtClean="0">
                          <a:solidFill>
                            <a:srgbClr val="000000"/>
                          </a:solidFill>
                          <a:latin typeface="Calibri"/>
                        </a:rPr>
                        <a:t>65%</a:t>
                      </a:r>
                      <a:endParaRPr lang="en-US" sz="1300" b="0" i="0" u="none" strike="noStrike" dirty="0">
                        <a:solidFill>
                          <a:srgbClr val="000000"/>
                        </a:solidFill>
                        <a:latin typeface="Calibri"/>
                      </a:endParaRPr>
                    </a:p>
                  </a:txBody>
                  <a:tcPr marL="11613" marR="11613" marT="116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495300" y="4791075"/>
            <a:ext cx="8507457" cy="1477328"/>
          </a:xfrm>
          <a:prstGeom prst="rect">
            <a:avLst/>
          </a:prstGeom>
          <a:noFill/>
        </p:spPr>
        <p:txBody>
          <a:bodyPr wrap="none" rtlCol="0">
            <a:spAutoFit/>
          </a:bodyPr>
          <a:lstStyle/>
          <a:p>
            <a:r>
              <a:rPr lang="en-US" dirty="0" smtClean="0"/>
              <a:t>Capture managers are assigned qualified opportunities after a successful</a:t>
            </a:r>
          </a:p>
          <a:p>
            <a:r>
              <a:rPr lang="en-US" dirty="0" smtClean="0"/>
              <a:t>gate 2 review.  They are responsible for successfully closing each deal</a:t>
            </a:r>
          </a:p>
          <a:p>
            <a:r>
              <a:rPr lang="en-US" dirty="0" smtClean="0"/>
              <a:t>Assigned.  They develop a capture/proposal budget and are responsible </a:t>
            </a:r>
          </a:p>
          <a:p>
            <a:r>
              <a:rPr lang="en-US" dirty="0" smtClean="0"/>
              <a:t>For managing the capture activities within the approved budget.</a:t>
            </a:r>
          </a:p>
          <a:p>
            <a:r>
              <a:rPr lang="en-US" dirty="0" smtClean="0"/>
              <a:t>Proposal coordinators and SMEs are assigned roles as requested by the BUGMs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bwMode="auto">
          <a:xfrm>
            <a:off x="1400175" y="0"/>
            <a:ext cx="5876925" cy="523875"/>
          </a:xfrm>
          <a:noFill/>
          <a:ln>
            <a:miter lim="800000"/>
            <a:headEnd/>
            <a:tailEnd/>
          </a:ln>
        </p:spPr>
        <p:txBody>
          <a:bodyPr vert="horz" wrap="square" lIns="91440" tIns="45720" rIns="91440" bIns="45720" numCol="1" anchor="ctr" anchorCtr="0" compatLnSpc="1">
            <a:prstTxWarp prst="textNoShape">
              <a:avLst/>
            </a:prstTxWarp>
          </a:bodyPr>
          <a:lstStyle/>
          <a:p>
            <a:pPr algn="ctr"/>
            <a:r>
              <a:rPr lang="en-US" dirty="0" smtClean="0"/>
              <a:t>2010 MTSG Top 30</a:t>
            </a:r>
          </a:p>
        </p:txBody>
      </p:sp>
      <p:graphicFrame>
        <p:nvGraphicFramePr>
          <p:cNvPr id="4" name="Object 3"/>
          <p:cNvGraphicFramePr>
            <a:graphicFrameLocks noChangeAspect="1"/>
          </p:cNvGraphicFramePr>
          <p:nvPr/>
        </p:nvGraphicFramePr>
        <p:xfrm>
          <a:off x="134361" y="644093"/>
          <a:ext cx="8869362" cy="5559425"/>
        </p:xfrm>
        <a:graphic>
          <a:graphicData uri="http://schemas.openxmlformats.org/presentationml/2006/ole">
            <p:oleObj spid="_x0000_s66563" name="Worksheet" r:id="rId3" imgW="10515457" imgH="5924455" progId="Excel.Sheet.12">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120650" y="609600"/>
          <a:ext cx="5168900" cy="3463925"/>
        </p:xfrm>
        <a:graphic>
          <a:graphicData uri="http://schemas.openxmlformats.org/presentationml/2006/ole">
            <p:oleObj spid="_x0000_s160770" name="Worksheet" r:id="rId3" imgW="4638712" imgH="2762323" progId="Excel.Sheet.8">
              <p:link updateAutomatic="1"/>
            </p:oleObj>
          </a:graphicData>
        </a:graphic>
      </p:graphicFrame>
      <p:sp>
        <p:nvSpPr>
          <p:cNvPr id="1029" name="TextBox 3"/>
          <p:cNvSpPr txBox="1">
            <a:spLocks noChangeArrowheads="1"/>
          </p:cNvSpPr>
          <p:nvPr/>
        </p:nvSpPr>
        <p:spPr bwMode="auto">
          <a:xfrm>
            <a:off x="1600200" y="0"/>
            <a:ext cx="5943600" cy="381000"/>
          </a:xfrm>
          <a:prstGeom prst="rect">
            <a:avLst/>
          </a:prstGeom>
          <a:noFill/>
          <a:ln w="9525">
            <a:noFill/>
            <a:miter lim="800000"/>
            <a:headEnd/>
            <a:tailEnd/>
          </a:ln>
        </p:spPr>
        <p:txBody>
          <a:bodyPr>
            <a:spAutoFit/>
          </a:bodyPr>
          <a:lstStyle/>
          <a:p>
            <a:pPr algn="ctr"/>
            <a:r>
              <a:rPr lang="en-US"/>
              <a:t>BU FY10 Plan – Sources of Revenue</a:t>
            </a:r>
          </a:p>
        </p:txBody>
      </p:sp>
      <p:graphicFrame>
        <p:nvGraphicFramePr>
          <p:cNvPr id="1027" name="Object 4"/>
          <p:cNvGraphicFramePr>
            <a:graphicFrameLocks noChangeAspect="1"/>
          </p:cNvGraphicFramePr>
          <p:nvPr/>
        </p:nvGraphicFramePr>
        <p:xfrm>
          <a:off x="5410200" y="609600"/>
          <a:ext cx="3429000" cy="3429000"/>
        </p:xfrm>
        <a:graphic>
          <a:graphicData uri="http://schemas.openxmlformats.org/presentationml/2006/ole">
            <p:oleObj spid="_x0000_s160771" name="Worksheet" r:id="rId4" imgW="3943350" imgH="4200525" progId="Excel.Sheet.8">
              <p:link updateAutomatic="1"/>
            </p:oleObj>
          </a:graphicData>
        </a:graphic>
      </p:graphicFrame>
      <p:graphicFrame>
        <p:nvGraphicFramePr>
          <p:cNvPr id="1028" name="Object 6"/>
          <p:cNvGraphicFramePr>
            <a:graphicFrameLocks noChangeAspect="1"/>
          </p:cNvGraphicFramePr>
          <p:nvPr/>
        </p:nvGraphicFramePr>
        <p:xfrm>
          <a:off x="1143000" y="4267200"/>
          <a:ext cx="7058025" cy="1524000"/>
        </p:xfrm>
        <a:graphic>
          <a:graphicData uri="http://schemas.openxmlformats.org/presentationml/2006/ole">
            <p:oleObj spid="_x0000_s160772" name="Worksheet" r:id="rId5" imgW="6219678" imgH="1342915" progId="Excel.Sheet.8">
              <p:link updateAutomatic="1"/>
            </p:oleObj>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0" y="381000"/>
          <a:ext cx="9144000" cy="617220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1236517" y="0"/>
            <a:ext cx="7325591" cy="400110"/>
          </a:xfrm>
          <a:prstGeom prst="rect">
            <a:avLst/>
          </a:prstGeom>
          <a:noFill/>
        </p:spPr>
        <p:txBody>
          <a:bodyPr wrap="square" rtlCol="0" anchor="ctr">
            <a:spAutoFit/>
          </a:bodyPr>
          <a:lstStyle/>
          <a:p>
            <a:pPr algn="ctr"/>
            <a:r>
              <a:rPr lang="en-US" sz="2000" b="1" i="1" dirty="0" smtClean="0">
                <a:solidFill>
                  <a:srgbClr val="0033CC"/>
                </a:solidFill>
              </a:rPr>
              <a:t>2010 MTSG Submits Timing and ManTech Value </a:t>
            </a:r>
            <a:endParaRPr lang="en-US" sz="2000" b="1" i="1" dirty="0">
              <a:solidFill>
                <a:srgbClr val="0033CC"/>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0" y="381000"/>
          <a:ext cx="9144000" cy="5884718"/>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1589073" y="0"/>
            <a:ext cx="6140142" cy="400110"/>
          </a:xfrm>
          <a:prstGeom prst="rect">
            <a:avLst/>
          </a:prstGeom>
          <a:noFill/>
        </p:spPr>
        <p:txBody>
          <a:bodyPr wrap="none" rtlCol="0" anchor="ctr">
            <a:spAutoFit/>
          </a:bodyPr>
          <a:lstStyle/>
          <a:p>
            <a:pPr algn="ctr"/>
            <a:r>
              <a:rPr lang="en-US" sz="2000" b="1" i="1" dirty="0" smtClean="0">
                <a:solidFill>
                  <a:srgbClr val="0033CC"/>
                </a:solidFill>
              </a:rPr>
              <a:t>2010 MTSG Bookings Timing and Factored Value</a:t>
            </a:r>
            <a:endParaRPr lang="en-US" sz="2000" b="1" i="1" dirty="0">
              <a:solidFill>
                <a:srgbClr val="0033CC"/>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0175" y="28576"/>
            <a:ext cx="6086475" cy="457200"/>
          </a:xfrm>
        </p:spPr>
        <p:txBody>
          <a:bodyPr/>
          <a:lstStyle/>
          <a:p>
            <a:r>
              <a:rPr lang="en-US" sz="2000" dirty="0" smtClean="0"/>
              <a:t>TSG BU Organization Structure </a:t>
            </a:r>
            <a:endParaRPr lang="en-US" sz="2000" dirty="0"/>
          </a:p>
        </p:txBody>
      </p:sp>
      <p:sp>
        <p:nvSpPr>
          <p:cNvPr id="4" name="Rectangle 5"/>
          <p:cNvSpPr>
            <a:spLocks noChangeArrowheads="1"/>
          </p:cNvSpPr>
          <p:nvPr/>
        </p:nvSpPr>
        <p:spPr bwMode="auto">
          <a:xfrm>
            <a:off x="123826" y="2943224"/>
            <a:ext cx="1581149" cy="1400176"/>
          </a:xfrm>
          <a:prstGeom prst="rect">
            <a:avLst/>
          </a:prstGeom>
          <a:solidFill>
            <a:schemeClr val="accent1"/>
          </a:solidFill>
          <a:ln w="9525">
            <a:solidFill>
              <a:schemeClr val="tx1"/>
            </a:solidFill>
            <a:miter lim="800000"/>
            <a:headEnd/>
            <a:tailEnd/>
          </a:ln>
        </p:spPr>
        <p:txBody>
          <a:bodyPr wrap="none" anchor="ctr"/>
          <a:lstStyle/>
          <a:p>
            <a:pPr algn="ctr"/>
            <a:r>
              <a:rPr lang="en-US" sz="1100" dirty="0" smtClean="0"/>
              <a:t>C4ILOG</a:t>
            </a:r>
          </a:p>
          <a:p>
            <a:pPr algn="ctr"/>
            <a:r>
              <a:rPr lang="en-US" sz="1100" dirty="0" smtClean="0"/>
              <a:t>(Simis)</a:t>
            </a:r>
          </a:p>
          <a:p>
            <a:r>
              <a:rPr lang="en-US" sz="1100" dirty="0" smtClean="0"/>
              <a:t>Revenue $542,224,000</a:t>
            </a:r>
          </a:p>
          <a:p>
            <a:r>
              <a:rPr lang="en-US" sz="1100" dirty="0" smtClean="0"/>
              <a:t>Profit         $43,599,000</a:t>
            </a:r>
          </a:p>
          <a:p>
            <a:r>
              <a:rPr lang="en-US" sz="1100" dirty="0" smtClean="0"/>
              <a:t>Bookings 815M</a:t>
            </a:r>
          </a:p>
          <a:p>
            <a:r>
              <a:rPr lang="en-US" sz="1100" dirty="0" smtClean="0"/>
              <a:t>Focus OH 2.6M</a:t>
            </a:r>
          </a:p>
          <a:p>
            <a:r>
              <a:rPr lang="en-US" sz="1100" dirty="0" smtClean="0"/>
              <a:t>B&amp;P 2.2M</a:t>
            </a:r>
          </a:p>
          <a:p>
            <a:r>
              <a:rPr lang="en-US" sz="1100" dirty="0" smtClean="0"/>
              <a:t>ROI 13.6  (profit 8.04%)</a:t>
            </a:r>
            <a:endParaRPr lang="en-US" sz="1100" dirty="0"/>
          </a:p>
        </p:txBody>
      </p:sp>
      <p:sp>
        <p:nvSpPr>
          <p:cNvPr id="5" name="Rectangle 5"/>
          <p:cNvSpPr>
            <a:spLocks noChangeArrowheads="1"/>
          </p:cNvSpPr>
          <p:nvPr/>
        </p:nvSpPr>
        <p:spPr bwMode="auto">
          <a:xfrm>
            <a:off x="2486025" y="2914651"/>
            <a:ext cx="1609725" cy="1390650"/>
          </a:xfrm>
          <a:prstGeom prst="rect">
            <a:avLst/>
          </a:prstGeom>
          <a:solidFill>
            <a:schemeClr val="accent1"/>
          </a:solidFill>
          <a:ln w="9525">
            <a:solidFill>
              <a:schemeClr val="tx1"/>
            </a:solidFill>
            <a:miter lim="800000"/>
            <a:headEnd/>
            <a:tailEnd/>
          </a:ln>
        </p:spPr>
        <p:txBody>
          <a:bodyPr wrap="none" anchor="ctr"/>
          <a:lstStyle/>
          <a:p>
            <a:pPr algn="ctr"/>
            <a:r>
              <a:rPr lang="en-US" sz="1100" dirty="0" smtClean="0"/>
              <a:t>GCIS</a:t>
            </a:r>
          </a:p>
          <a:p>
            <a:pPr algn="ctr"/>
            <a:r>
              <a:rPr lang="en-US" sz="1100" dirty="0" smtClean="0"/>
              <a:t>(Polmar)</a:t>
            </a:r>
          </a:p>
          <a:p>
            <a:r>
              <a:rPr lang="en-US" sz="1100" dirty="0" smtClean="0"/>
              <a:t>Revenue  $55,130,000</a:t>
            </a:r>
          </a:p>
          <a:p>
            <a:r>
              <a:rPr lang="en-US" sz="1100" dirty="0" smtClean="0"/>
              <a:t>Profit          $7,000,000</a:t>
            </a:r>
          </a:p>
          <a:p>
            <a:r>
              <a:rPr lang="en-US" sz="1100" dirty="0" smtClean="0"/>
              <a:t>Bookings 107M</a:t>
            </a:r>
          </a:p>
          <a:p>
            <a:r>
              <a:rPr lang="en-US" sz="1100" dirty="0" smtClean="0"/>
              <a:t>Focus OH 215K</a:t>
            </a:r>
          </a:p>
          <a:p>
            <a:r>
              <a:rPr lang="en-US" sz="1100" dirty="0" smtClean="0"/>
              <a:t>B&amp;P 220K</a:t>
            </a:r>
          </a:p>
          <a:p>
            <a:r>
              <a:rPr lang="en-US" sz="1100" dirty="0" smtClean="0"/>
              <a:t>ROI 65.67 (profit 12.7%)</a:t>
            </a:r>
            <a:endParaRPr lang="en-US" sz="1100" dirty="0"/>
          </a:p>
        </p:txBody>
      </p:sp>
      <p:sp>
        <p:nvSpPr>
          <p:cNvPr id="6" name="Rectangle 5"/>
          <p:cNvSpPr>
            <a:spLocks noChangeArrowheads="1"/>
          </p:cNvSpPr>
          <p:nvPr/>
        </p:nvSpPr>
        <p:spPr bwMode="auto">
          <a:xfrm>
            <a:off x="1238250" y="4505324"/>
            <a:ext cx="1562099" cy="1400176"/>
          </a:xfrm>
          <a:prstGeom prst="rect">
            <a:avLst/>
          </a:prstGeom>
          <a:solidFill>
            <a:schemeClr val="accent1"/>
          </a:solidFill>
          <a:ln w="9525">
            <a:solidFill>
              <a:schemeClr val="tx1"/>
            </a:solidFill>
            <a:miter lim="800000"/>
            <a:headEnd/>
            <a:tailEnd/>
          </a:ln>
        </p:spPr>
        <p:txBody>
          <a:bodyPr wrap="none" anchor="ctr"/>
          <a:lstStyle/>
          <a:p>
            <a:pPr algn="ctr"/>
            <a:r>
              <a:rPr lang="en-US" sz="1100" dirty="0" smtClean="0"/>
              <a:t>SEIAERO</a:t>
            </a:r>
          </a:p>
          <a:p>
            <a:pPr algn="ctr"/>
            <a:r>
              <a:rPr lang="en-US" sz="1100" dirty="0" smtClean="0"/>
              <a:t>(Bergantz)</a:t>
            </a:r>
          </a:p>
          <a:p>
            <a:r>
              <a:rPr lang="en-US" sz="1100" dirty="0" smtClean="0"/>
              <a:t>Revenue   $61,000,000</a:t>
            </a:r>
          </a:p>
          <a:p>
            <a:r>
              <a:rPr lang="en-US" sz="1100" dirty="0" smtClean="0"/>
              <a:t>Profit           $5,000,000</a:t>
            </a:r>
          </a:p>
          <a:p>
            <a:r>
              <a:rPr lang="en-US" sz="1100" dirty="0" smtClean="0"/>
              <a:t>Bookings 98M</a:t>
            </a:r>
          </a:p>
          <a:p>
            <a:r>
              <a:rPr lang="en-US" sz="1100" dirty="0" smtClean="0"/>
              <a:t>Focus OH 123K</a:t>
            </a:r>
          </a:p>
          <a:p>
            <a:r>
              <a:rPr lang="en-US" sz="1100" dirty="0" smtClean="0"/>
              <a:t>B&amp;P 84K</a:t>
            </a:r>
          </a:p>
          <a:p>
            <a:r>
              <a:rPr lang="en-US" sz="1100" dirty="0" smtClean="0"/>
              <a:t>ROI 18.39 (profit 8.2%)</a:t>
            </a:r>
            <a:endParaRPr lang="en-US" sz="1100" dirty="0"/>
          </a:p>
        </p:txBody>
      </p:sp>
      <p:sp>
        <p:nvSpPr>
          <p:cNvPr id="7" name="Rectangle 5"/>
          <p:cNvSpPr>
            <a:spLocks noChangeArrowheads="1"/>
          </p:cNvSpPr>
          <p:nvPr/>
        </p:nvSpPr>
        <p:spPr bwMode="auto">
          <a:xfrm>
            <a:off x="4295776" y="2915468"/>
            <a:ext cx="1533524" cy="1389832"/>
          </a:xfrm>
          <a:prstGeom prst="rect">
            <a:avLst/>
          </a:prstGeom>
          <a:solidFill>
            <a:schemeClr val="accent1"/>
          </a:solidFill>
          <a:ln w="9525">
            <a:solidFill>
              <a:schemeClr val="tx1"/>
            </a:solidFill>
            <a:miter lim="800000"/>
            <a:headEnd/>
            <a:tailEnd/>
          </a:ln>
        </p:spPr>
        <p:txBody>
          <a:bodyPr wrap="none" anchor="ctr"/>
          <a:lstStyle/>
          <a:p>
            <a:pPr algn="ctr"/>
            <a:r>
              <a:rPr lang="en-US" sz="1100" dirty="0" smtClean="0"/>
              <a:t>SEIWEST</a:t>
            </a:r>
          </a:p>
          <a:p>
            <a:pPr algn="ctr"/>
            <a:r>
              <a:rPr lang="en-US" sz="1100" dirty="0" smtClean="0"/>
              <a:t>(Ricks)</a:t>
            </a:r>
          </a:p>
          <a:p>
            <a:r>
              <a:rPr lang="en-US" sz="1100" dirty="0" smtClean="0"/>
              <a:t>Revenue $117,500,000</a:t>
            </a:r>
          </a:p>
          <a:p>
            <a:r>
              <a:rPr lang="en-US" sz="1100" dirty="0" smtClean="0"/>
              <a:t>Profit           $6,974,000</a:t>
            </a:r>
          </a:p>
          <a:p>
            <a:r>
              <a:rPr lang="en-US" sz="1100" dirty="0" smtClean="0"/>
              <a:t>Bookings 343M</a:t>
            </a:r>
          </a:p>
          <a:p>
            <a:r>
              <a:rPr lang="en-US" sz="1100" dirty="0" smtClean="0"/>
              <a:t>Focus OH 360K</a:t>
            </a:r>
          </a:p>
          <a:p>
            <a:r>
              <a:rPr lang="en-US" sz="1100" dirty="0" smtClean="0"/>
              <a:t>B&amp;P 285K</a:t>
            </a:r>
          </a:p>
          <a:p>
            <a:r>
              <a:rPr lang="en-US" sz="1100" dirty="0" smtClean="0"/>
              <a:t>ROI 31.54 (profit 5.9%)</a:t>
            </a:r>
            <a:endParaRPr lang="en-US" sz="1100" dirty="0"/>
          </a:p>
        </p:txBody>
      </p:sp>
      <p:sp>
        <p:nvSpPr>
          <p:cNvPr id="8" name="Rectangle 5"/>
          <p:cNvSpPr>
            <a:spLocks noChangeArrowheads="1"/>
          </p:cNvSpPr>
          <p:nvPr/>
        </p:nvSpPr>
        <p:spPr bwMode="auto">
          <a:xfrm>
            <a:off x="5915026" y="2915468"/>
            <a:ext cx="1543049" cy="1389832"/>
          </a:xfrm>
          <a:prstGeom prst="rect">
            <a:avLst/>
          </a:prstGeom>
          <a:solidFill>
            <a:schemeClr val="accent1"/>
          </a:solidFill>
          <a:ln w="9525">
            <a:solidFill>
              <a:schemeClr val="tx1"/>
            </a:solidFill>
            <a:miter lim="800000"/>
            <a:headEnd/>
            <a:tailEnd/>
          </a:ln>
        </p:spPr>
        <p:txBody>
          <a:bodyPr wrap="none" anchor="ctr"/>
          <a:lstStyle/>
          <a:p>
            <a:pPr algn="ctr"/>
            <a:r>
              <a:rPr lang="en-US" sz="1100" dirty="0" smtClean="0"/>
              <a:t>SSILOG</a:t>
            </a:r>
          </a:p>
          <a:p>
            <a:pPr algn="ctr"/>
            <a:r>
              <a:rPr lang="en-US" sz="1100" dirty="0" smtClean="0"/>
              <a:t>(Cody)</a:t>
            </a:r>
          </a:p>
          <a:p>
            <a:r>
              <a:rPr lang="en-US" sz="1100" dirty="0" smtClean="0"/>
              <a:t>Revenue $677,215,000</a:t>
            </a:r>
          </a:p>
          <a:p>
            <a:r>
              <a:rPr lang="en-US" sz="1100" dirty="0" smtClean="0"/>
              <a:t>Profit         $46,389,000</a:t>
            </a:r>
          </a:p>
          <a:p>
            <a:r>
              <a:rPr lang="en-US" sz="1100" dirty="0" smtClean="0"/>
              <a:t>Bookings 1000M</a:t>
            </a:r>
          </a:p>
          <a:p>
            <a:r>
              <a:rPr lang="en-US" sz="1100" dirty="0" smtClean="0"/>
              <a:t>Focus OH 805K</a:t>
            </a:r>
          </a:p>
          <a:p>
            <a:r>
              <a:rPr lang="en-US" sz="1100" dirty="0" smtClean="0"/>
              <a:t>B&amp;P 712K</a:t>
            </a:r>
          </a:p>
          <a:p>
            <a:r>
              <a:rPr lang="en-US" sz="1100" dirty="0" smtClean="0"/>
              <a:t>ROI 45.15 (profit 6.9%)</a:t>
            </a:r>
            <a:endParaRPr lang="en-US" sz="1100" dirty="0"/>
          </a:p>
        </p:txBody>
      </p:sp>
      <p:sp>
        <p:nvSpPr>
          <p:cNvPr id="9" name="TextBox 8"/>
          <p:cNvSpPr txBox="1"/>
          <p:nvPr/>
        </p:nvSpPr>
        <p:spPr>
          <a:xfrm>
            <a:off x="152400" y="4343400"/>
            <a:ext cx="1104790" cy="461665"/>
          </a:xfrm>
          <a:prstGeom prst="rect">
            <a:avLst/>
          </a:prstGeom>
          <a:noFill/>
        </p:spPr>
        <p:txBody>
          <a:bodyPr wrap="none" rtlCol="0">
            <a:spAutoFit/>
          </a:bodyPr>
          <a:lstStyle/>
          <a:p>
            <a:r>
              <a:rPr lang="en-US" sz="1200" dirty="0" smtClean="0"/>
              <a:t>Clyne (300M)</a:t>
            </a:r>
          </a:p>
          <a:p>
            <a:endParaRPr lang="en-US" sz="1200" dirty="0" smtClean="0"/>
          </a:p>
        </p:txBody>
      </p:sp>
      <p:sp>
        <p:nvSpPr>
          <p:cNvPr id="10" name="TextBox 9"/>
          <p:cNvSpPr txBox="1"/>
          <p:nvPr/>
        </p:nvSpPr>
        <p:spPr>
          <a:xfrm>
            <a:off x="1514475" y="5905500"/>
            <a:ext cx="936475" cy="276999"/>
          </a:xfrm>
          <a:prstGeom prst="rect">
            <a:avLst/>
          </a:prstGeom>
          <a:noFill/>
        </p:spPr>
        <p:txBody>
          <a:bodyPr wrap="none" rtlCol="0">
            <a:spAutoFit/>
          </a:bodyPr>
          <a:lstStyle/>
          <a:p>
            <a:r>
              <a:rPr lang="en-US" sz="1200" dirty="0" smtClean="0"/>
              <a:t>TBD (98M)</a:t>
            </a:r>
          </a:p>
        </p:txBody>
      </p:sp>
      <p:sp>
        <p:nvSpPr>
          <p:cNvPr id="12" name="TextBox 11"/>
          <p:cNvSpPr txBox="1"/>
          <p:nvPr/>
        </p:nvSpPr>
        <p:spPr>
          <a:xfrm>
            <a:off x="4343400" y="4305300"/>
            <a:ext cx="1233030" cy="276999"/>
          </a:xfrm>
          <a:prstGeom prst="rect">
            <a:avLst/>
          </a:prstGeom>
          <a:noFill/>
        </p:spPr>
        <p:txBody>
          <a:bodyPr wrap="none" rtlCol="0">
            <a:spAutoFit/>
          </a:bodyPr>
          <a:lstStyle/>
          <a:p>
            <a:r>
              <a:rPr lang="en-US" sz="1200" dirty="0" smtClean="0"/>
              <a:t>Richards (20M)</a:t>
            </a:r>
          </a:p>
        </p:txBody>
      </p:sp>
      <p:sp>
        <p:nvSpPr>
          <p:cNvPr id="13" name="TextBox 12"/>
          <p:cNvSpPr txBox="1"/>
          <p:nvPr/>
        </p:nvSpPr>
        <p:spPr>
          <a:xfrm>
            <a:off x="5981700" y="4324350"/>
            <a:ext cx="1241045" cy="276999"/>
          </a:xfrm>
          <a:prstGeom prst="rect">
            <a:avLst/>
          </a:prstGeom>
          <a:noFill/>
        </p:spPr>
        <p:txBody>
          <a:bodyPr wrap="none" rtlCol="0">
            <a:spAutoFit/>
          </a:bodyPr>
          <a:lstStyle/>
          <a:p>
            <a:r>
              <a:rPr lang="en-US" sz="1200" dirty="0" smtClean="0"/>
              <a:t>Hanson (150M)</a:t>
            </a:r>
          </a:p>
        </p:txBody>
      </p:sp>
      <p:sp>
        <p:nvSpPr>
          <p:cNvPr id="15" name="Rectangle 5"/>
          <p:cNvSpPr>
            <a:spLocks noChangeArrowheads="1"/>
          </p:cNvSpPr>
          <p:nvPr/>
        </p:nvSpPr>
        <p:spPr bwMode="auto">
          <a:xfrm>
            <a:off x="3276601" y="895349"/>
            <a:ext cx="1543049" cy="1066801"/>
          </a:xfrm>
          <a:prstGeom prst="rect">
            <a:avLst/>
          </a:prstGeom>
          <a:solidFill>
            <a:schemeClr val="accent1"/>
          </a:solidFill>
          <a:ln w="9525">
            <a:solidFill>
              <a:schemeClr val="tx1"/>
            </a:solidFill>
            <a:miter lim="800000"/>
            <a:headEnd/>
            <a:tailEnd/>
          </a:ln>
        </p:spPr>
        <p:txBody>
          <a:bodyPr wrap="none" anchor="ctr"/>
          <a:lstStyle/>
          <a:p>
            <a:pPr algn="ctr"/>
            <a:r>
              <a:rPr lang="en-US" sz="1100" dirty="0" smtClean="0"/>
              <a:t>Business Development</a:t>
            </a:r>
          </a:p>
          <a:p>
            <a:pPr algn="ctr"/>
            <a:r>
              <a:rPr lang="en-US" sz="1100" dirty="0" smtClean="0"/>
              <a:t>(Carlson)</a:t>
            </a:r>
          </a:p>
        </p:txBody>
      </p:sp>
      <p:cxnSp>
        <p:nvCxnSpPr>
          <p:cNvPr id="16" name="Straight Connector 15"/>
          <p:cNvCxnSpPr>
            <a:endCxn id="15" idx="1"/>
          </p:cNvCxnSpPr>
          <p:nvPr/>
        </p:nvCxnSpPr>
        <p:spPr>
          <a:xfrm flipV="1">
            <a:off x="2571750" y="1428750"/>
            <a:ext cx="704851" cy="238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1066800" y="2657475"/>
            <a:ext cx="7115175" cy="95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900113" y="2814637"/>
            <a:ext cx="276225" cy="190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3262313" y="2805113"/>
            <a:ext cx="276225" cy="190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4919663" y="2786064"/>
            <a:ext cx="276225" cy="190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6443663" y="2805115"/>
            <a:ext cx="276225" cy="190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1307307" y="2521745"/>
            <a:ext cx="304800" cy="47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ectangle 5"/>
          <p:cNvSpPr>
            <a:spLocks noChangeArrowheads="1"/>
          </p:cNvSpPr>
          <p:nvPr/>
        </p:nvSpPr>
        <p:spPr bwMode="auto">
          <a:xfrm>
            <a:off x="400050" y="723899"/>
            <a:ext cx="2486025" cy="1724026"/>
          </a:xfrm>
          <a:prstGeom prst="rect">
            <a:avLst/>
          </a:prstGeom>
          <a:solidFill>
            <a:schemeClr val="accent1"/>
          </a:solidFill>
          <a:ln w="9525">
            <a:solidFill>
              <a:schemeClr val="tx1"/>
            </a:solidFill>
            <a:miter lim="800000"/>
            <a:headEnd/>
            <a:tailEnd/>
          </a:ln>
        </p:spPr>
        <p:txBody>
          <a:bodyPr wrap="none" anchor="ctr"/>
          <a:lstStyle/>
          <a:p>
            <a:pPr algn="ctr"/>
            <a:r>
              <a:rPr lang="en-US" sz="1400" dirty="0" smtClean="0"/>
              <a:t>Technical Services Group</a:t>
            </a:r>
          </a:p>
          <a:p>
            <a:pPr algn="ctr"/>
            <a:r>
              <a:rPr lang="en-US" sz="1400" dirty="0" smtClean="0"/>
              <a:t>(Addeo)</a:t>
            </a:r>
          </a:p>
          <a:p>
            <a:r>
              <a:rPr lang="en-US" sz="1400" dirty="0" smtClean="0"/>
              <a:t>Revenue  $1,963,542,000</a:t>
            </a:r>
          </a:p>
          <a:p>
            <a:r>
              <a:rPr lang="en-US" sz="1400" dirty="0" smtClean="0"/>
              <a:t>Profit           $149,638,000</a:t>
            </a:r>
          </a:p>
          <a:p>
            <a:r>
              <a:rPr lang="en-US" sz="1400" dirty="0" smtClean="0"/>
              <a:t>Bookings 2.95B</a:t>
            </a:r>
          </a:p>
          <a:p>
            <a:r>
              <a:rPr lang="en-US" sz="1400" dirty="0" smtClean="0"/>
              <a:t>Focus OH 6.95M (w/account)</a:t>
            </a:r>
          </a:p>
          <a:p>
            <a:r>
              <a:rPr lang="en-US" sz="1400" dirty="0" smtClean="0"/>
              <a:t>B&amp;P 4.28M</a:t>
            </a:r>
          </a:p>
          <a:p>
            <a:r>
              <a:rPr lang="en-US" sz="1400" dirty="0" smtClean="0"/>
              <a:t>ROI 24.12  (profit 7.5%)</a:t>
            </a:r>
            <a:endParaRPr lang="en-US" sz="1400" dirty="0"/>
          </a:p>
        </p:txBody>
      </p:sp>
      <p:sp>
        <p:nvSpPr>
          <p:cNvPr id="26" name="Rectangle 5"/>
          <p:cNvSpPr>
            <a:spLocks noChangeArrowheads="1"/>
          </p:cNvSpPr>
          <p:nvPr/>
        </p:nvSpPr>
        <p:spPr bwMode="auto">
          <a:xfrm>
            <a:off x="7534276" y="2915468"/>
            <a:ext cx="1533524" cy="1389832"/>
          </a:xfrm>
          <a:prstGeom prst="rect">
            <a:avLst/>
          </a:prstGeom>
          <a:solidFill>
            <a:schemeClr val="accent1"/>
          </a:solidFill>
          <a:ln w="9525">
            <a:solidFill>
              <a:schemeClr val="tx1"/>
            </a:solidFill>
            <a:miter lim="800000"/>
            <a:headEnd/>
            <a:tailEnd/>
          </a:ln>
        </p:spPr>
        <p:txBody>
          <a:bodyPr wrap="none" anchor="ctr"/>
          <a:lstStyle/>
          <a:p>
            <a:pPr algn="ctr"/>
            <a:r>
              <a:rPr lang="en-US" sz="1100" dirty="0" smtClean="0"/>
              <a:t>MSTI</a:t>
            </a:r>
          </a:p>
          <a:p>
            <a:pPr algn="ctr"/>
            <a:r>
              <a:rPr lang="en-US" sz="1100" dirty="0" smtClean="0"/>
              <a:t>(Gualario)</a:t>
            </a:r>
          </a:p>
          <a:p>
            <a:r>
              <a:rPr lang="en-US" sz="1100" dirty="0" smtClean="0"/>
              <a:t>Revenue $678,757,000</a:t>
            </a:r>
          </a:p>
          <a:p>
            <a:r>
              <a:rPr lang="en-US" sz="1100" dirty="0" smtClean="0"/>
              <a:t>Profit         $51,313,000</a:t>
            </a:r>
          </a:p>
          <a:p>
            <a:r>
              <a:rPr lang="en-US" sz="1100" dirty="0" smtClean="0"/>
              <a:t>Bookings 950M</a:t>
            </a:r>
          </a:p>
          <a:p>
            <a:r>
              <a:rPr lang="en-US" sz="1100" dirty="0" smtClean="0"/>
              <a:t>Focus OH 850K</a:t>
            </a:r>
          </a:p>
          <a:p>
            <a:r>
              <a:rPr lang="en-US" sz="1100" dirty="0" smtClean="0"/>
              <a:t>B&amp;P 750K</a:t>
            </a:r>
          </a:p>
          <a:p>
            <a:r>
              <a:rPr lang="en-US" sz="1100" dirty="0" smtClean="0"/>
              <a:t>ROI 44.90 (profit 7.6%)</a:t>
            </a:r>
            <a:endParaRPr lang="en-US" sz="1100" dirty="0"/>
          </a:p>
        </p:txBody>
      </p:sp>
      <p:sp>
        <p:nvSpPr>
          <p:cNvPr id="28" name="TextBox 27"/>
          <p:cNvSpPr txBox="1"/>
          <p:nvPr/>
        </p:nvSpPr>
        <p:spPr>
          <a:xfrm>
            <a:off x="7667625" y="4333875"/>
            <a:ext cx="1087157" cy="276999"/>
          </a:xfrm>
          <a:prstGeom prst="rect">
            <a:avLst/>
          </a:prstGeom>
          <a:noFill/>
        </p:spPr>
        <p:txBody>
          <a:bodyPr wrap="none" rtlCol="0">
            <a:spAutoFit/>
          </a:bodyPr>
          <a:lstStyle/>
          <a:p>
            <a:r>
              <a:rPr lang="en-US" sz="1200" dirty="0" smtClean="0"/>
              <a:t>Basile(200M)</a:t>
            </a:r>
          </a:p>
        </p:txBody>
      </p:sp>
      <p:sp>
        <p:nvSpPr>
          <p:cNvPr id="30" name="TextBox 29"/>
          <p:cNvSpPr txBox="1"/>
          <p:nvPr/>
        </p:nvSpPr>
        <p:spPr>
          <a:xfrm>
            <a:off x="5000625" y="1104900"/>
            <a:ext cx="2929007" cy="646331"/>
          </a:xfrm>
          <a:prstGeom prst="rect">
            <a:avLst/>
          </a:prstGeom>
          <a:noFill/>
        </p:spPr>
        <p:txBody>
          <a:bodyPr wrap="none" rtlCol="0">
            <a:spAutoFit/>
          </a:bodyPr>
          <a:lstStyle/>
          <a:p>
            <a:pPr algn="ctr"/>
            <a:r>
              <a:rPr lang="en-US" dirty="0" smtClean="0"/>
              <a:t>Details for BD organization</a:t>
            </a:r>
          </a:p>
          <a:p>
            <a:pPr algn="ctr"/>
            <a:r>
              <a:rPr lang="en-US" dirty="0" smtClean="0"/>
              <a:t> next slide</a:t>
            </a:r>
            <a:endParaRPr lang="en-US" dirty="0"/>
          </a:p>
        </p:txBody>
      </p:sp>
      <p:cxnSp>
        <p:nvCxnSpPr>
          <p:cNvPr id="31" name="Straight Connector 30"/>
          <p:cNvCxnSpPr/>
          <p:nvPr/>
        </p:nvCxnSpPr>
        <p:spPr>
          <a:xfrm rot="5400000">
            <a:off x="8024813" y="2805116"/>
            <a:ext cx="276225" cy="190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endCxn id="6" idx="0"/>
          </p:cNvCxnSpPr>
          <p:nvPr/>
        </p:nvCxnSpPr>
        <p:spPr>
          <a:xfrm rot="5400000">
            <a:off x="1119190" y="3567113"/>
            <a:ext cx="1838321" cy="381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990850" y="4314825"/>
            <a:ext cx="936475" cy="276999"/>
          </a:xfrm>
          <a:prstGeom prst="rect">
            <a:avLst/>
          </a:prstGeom>
          <a:noFill/>
        </p:spPr>
        <p:txBody>
          <a:bodyPr wrap="none" rtlCol="0">
            <a:spAutoFit/>
          </a:bodyPr>
          <a:lstStyle/>
          <a:p>
            <a:r>
              <a:rPr lang="en-US" sz="1200" dirty="0" smtClean="0"/>
              <a:t>TBD (47M)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r>
              <a:rPr lang="en-US" dirty="0" smtClean="0"/>
              <a:t>Business Development</a:t>
            </a:r>
            <a:br>
              <a:rPr lang="en-US" dirty="0" smtClean="0"/>
            </a:br>
            <a:r>
              <a:rPr lang="en-US" dirty="0" smtClean="0"/>
              <a:t> Org Chart - </a:t>
            </a:r>
            <a:r>
              <a:rPr lang="en-US" b="0" dirty="0" smtClean="0">
                <a:solidFill>
                  <a:schemeClr val="hlink"/>
                </a:solidFill>
              </a:rPr>
              <a:t>Current</a:t>
            </a:r>
          </a:p>
        </p:txBody>
      </p:sp>
      <p:sp>
        <p:nvSpPr>
          <p:cNvPr id="3078" name="Rectangle 411"/>
          <p:cNvSpPr>
            <a:spLocks noChangeArrowheads="1"/>
          </p:cNvSpPr>
          <p:nvPr/>
        </p:nvSpPr>
        <p:spPr bwMode="auto">
          <a:xfrm>
            <a:off x="4578926" y="777222"/>
            <a:ext cx="1376363" cy="628650"/>
          </a:xfrm>
          <a:prstGeom prst="rect">
            <a:avLst/>
          </a:prstGeom>
          <a:solidFill>
            <a:srgbClr val="003399"/>
          </a:solidFill>
          <a:ln w="19050">
            <a:solidFill>
              <a:schemeClr val="tx1"/>
            </a:solidFill>
            <a:miter lim="800000"/>
            <a:headEnd/>
            <a:tailEnd/>
          </a:ln>
        </p:spPr>
        <p:txBody>
          <a:bodyPr wrap="none" anchor="ctr"/>
          <a:lstStyle/>
          <a:p>
            <a:pPr algn="ctr" rtl="0" fontAlgn="base">
              <a:spcBef>
                <a:spcPct val="0"/>
              </a:spcBef>
              <a:spcAft>
                <a:spcPts val="300"/>
              </a:spcAft>
            </a:pPr>
            <a:r>
              <a:rPr lang="en-US" sz="800" b="1" kern="1200" dirty="0">
                <a:solidFill>
                  <a:srgbClr val="FFFFFF"/>
                </a:solidFill>
                <a:latin typeface="Arial" charset="0"/>
                <a:ea typeface="+mn-ea"/>
                <a:cs typeface="+mn-cs"/>
              </a:rPr>
              <a:t>Business Development</a:t>
            </a:r>
            <a:endParaRPr lang="en-US" sz="800" b="1" kern="1200" dirty="0">
              <a:solidFill>
                <a:srgbClr val="FFFFFF"/>
              </a:solidFill>
              <a:latin typeface="Arial" charset="0"/>
              <a:ea typeface="+mn-ea"/>
              <a:cs typeface="+mn-cs"/>
            </a:endParaRPr>
          </a:p>
          <a:p>
            <a:pPr algn="ctr" rtl="0" fontAlgn="base">
              <a:spcBef>
                <a:spcPct val="0"/>
              </a:spcBef>
              <a:spcAft>
                <a:spcPts val="300"/>
              </a:spcAft>
            </a:pPr>
            <a:r>
              <a:rPr lang="en-US" sz="800" kern="1200" dirty="0">
                <a:solidFill>
                  <a:srgbClr val="FFFFFF"/>
                </a:solidFill>
                <a:latin typeface="Arial" charset="0"/>
                <a:ea typeface="+mn-ea"/>
                <a:cs typeface="+mn-cs"/>
              </a:rPr>
              <a:t>S. Carlson</a:t>
            </a:r>
            <a:endParaRPr lang="en-US" sz="800" kern="1200" dirty="0">
              <a:solidFill>
                <a:srgbClr val="FFFFFF"/>
              </a:solidFill>
              <a:latin typeface="Arial" charset="0"/>
              <a:ea typeface="+mn-ea"/>
              <a:cs typeface="+mn-cs"/>
            </a:endParaRPr>
          </a:p>
          <a:p>
            <a:pPr algn="ctr" rtl="0" fontAlgn="base">
              <a:spcBef>
                <a:spcPct val="0"/>
              </a:spcBef>
              <a:spcAft>
                <a:spcPts val="300"/>
              </a:spcAft>
            </a:pPr>
            <a:r>
              <a:rPr lang="en-US" sz="800" kern="1200" dirty="0">
                <a:solidFill>
                  <a:srgbClr val="FFFFFF"/>
                </a:solidFill>
                <a:latin typeface="Arial" charset="0"/>
                <a:ea typeface="+mn-ea"/>
                <a:cs typeface="+mn-cs"/>
              </a:rPr>
              <a:t>Senior Vice President</a:t>
            </a:r>
          </a:p>
        </p:txBody>
      </p:sp>
      <p:cxnSp>
        <p:nvCxnSpPr>
          <p:cNvPr id="37" name="Straight Connector 36"/>
          <p:cNvCxnSpPr>
            <a:stCxn id="3078" idx="2"/>
            <a:endCxn id="17" idx="0"/>
          </p:cNvCxnSpPr>
          <p:nvPr/>
        </p:nvCxnSpPr>
        <p:spPr>
          <a:xfrm rot="16200000" flipH="1">
            <a:off x="4699048" y="1973931"/>
            <a:ext cx="1145644" cy="95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Rectangle 413"/>
          <p:cNvSpPr>
            <a:spLocks noChangeArrowheads="1"/>
          </p:cNvSpPr>
          <p:nvPr/>
        </p:nvSpPr>
        <p:spPr bwMode="auto">
          <a:xfrm>
            <a:off x="3140651" y="2551516"/>
            <a:ext cx="1319213" cy="665163"/>
          </a:xfrm>
          <a:prstGeom prst="rect">
            <a:avLst/>
          </a:prstGeom>
          <a:gradFill rotWithShape="1">
            <a:gsLst>
              <a:gs pos="0">
                <a:srgbClr val="C7D5F1">
                  <a:alpha val="60001"/>
                </a:srgbClr>
              </a:gs>
              <a:gs pos="100000">
                <a:srgbClr val="C7D5F1">
                  <a:alpha val="60001"/>
                </a:srgbClr>
              </a:gs>
            </a:gsLst>
            <a:lin ang="5400000" scaled="1"/>
          </a:gradFill>
          <a:ln w="19050" algn="ctr">
            <a:solidFill>
              <a:schemeClr val="tx1"/>
            </a:solidFill>
            <a:miter lim="800000"/>
            <a:headEnd/>
            <a:tailEnd/>
          </a:ln>
        </p:spPr>
        <p:txBody>
          <a:bodyPr wrap="none" anchor="ctr"/>
          <a:lstStyle/>
          <a:p>
            <a:pPr algn="ctr" rtl="0" fontAlgn="base">
              <a:spcBef>
                <a:spcPct val="0"/>
              </a:spcBef>
              <a:spcAft>
                <a:spcPts val="300"/>
              </a:spcAft>
            </a:pPr>
            <a:r>
              <a:rPr lang="en-US" sz="800" b="1" kern="1200" dirty="0">
                <a:solidFill>
                  <a:srgbClr val="000000"/>
                </a:solidFill>
                <a:latin typeface="Arial" charset="0"/>
                <a:ea typeface="+mn-ea"/>
                <a:cs typeface="+mn-cs"/>
              </a:rPr>
              <a:t>Group Capture</a:t>
            </a:r>
            <a:endParaRPr lang="en-US" sz="800" b="1" kern="1200" dirty="0">
              <a:solidFill>
                <a:srgbClr val="000000"/>
              </a:solidFill>
              <a:latin typeface="Arial" charset="0"/>
              <a:ea typeface="+mn-ea"/>
              <a:cs typeface="+mn-cs"/>
            </a:endParaRPr>
          </a:p>
        </p:txBody>
      </p:sp>
      <p:sp>
        <p:nvSpPr>
          <p:cNvPr id="28" name="Rectangle 418"/>
          <p:cNvSpPr>
            <a:spLocks noChangeArrowheads="1"/>
          </p:cNvSpPr>
          <p:nvPr/>
        </p:nvSpPr>
        <p:spPr bwMode="auto">
          <a:xfrm>
            <a:off x="1631753" y="4222803"/>
            <a:ext cx="1317625" cy="661988"/>
          </a:xfrm>
          <a:prstGeom prst="rect">
            <a:avLst/>
          </a:prstGeom>
          <a:gradFill rotWithShape="1">
            <a:gsLst>
              <a:gs pos="0">
                <a:srgbClr val="CCECFF">
                  <a:alpha val="39998"/>
                </a:srgbClr>
              </a:gs>
              <a:gs pos="100000">
                <a:srgbClr val="CCECFF">
                  <a:alpha val="39998"/>
                </a:srgbClr>
              </a:gs>
            </a:gsLst>
            <a:lin ang="5400000" scaled="1"/>
          </a:gradFill>
          <a:ln w="19050" algn="ctr">
            <a:solidFill>
              <a:schemeClr val="tx1"/>
            </a:solidFill>
            <a:miter lim="800000"/>
            <a:headEnd/>
            <a:tailEnd/>
          </a:ln>
        </p:spPr>
        <p:txBody>
          <a:bodyPr wrap="none" anchor="ctr"/>
          <a:lstStyle/>
          <a:p>
            <a:pPr algn="ctr" rtl="0" fontAlgn="base">
              <a:spcBef>
                <a:spcPct val="0"/>
              </a:spcBef>
            </a:pPr>
            <a:r>
              <a:rPr lang="en-US" sz="800" b="1" kern="1200" dirty="0">
                <a:solidFill>
                  <a:srgbClr val="000000"/>
                </a:solidFill>
                <a:latin typeface="Arial" charset="0"/>
                <a:ea typeface="+mn-ea"/>
                <a:cs typeface="+mn-cs"/>
              </a:rPr>
              <a:t>Inside Business</a:t>
            </a:r>
          </a:p>
          <a:p>
            <a:pPr algn="ctr" rtl="0" fontAlgn="base">
              <a:spcBef>
                <a:spcPct val="0"/>
              </a:spcBef>
              <a:spcAft>
                <a:spcPts val="300"/>
              </a:spcAft>
            </a:pPr>
            <a:r>
              <a:rPr lang="en-US" sz="800" b="1" kern="1200" dirty="0">
                <a:solidFill>
                  <a:srgbClr val="000000"/>
                </a:solidFill>
                <a:latin typeface="Arial" charset="0"/>
                <a:ea typeface="+mn-ea"/>
                <a:cs typeface="+mn-cs"/>
              </a:rPr>
              <a:t>Development</a:t>
            </a:r>
          </a:p>
          <a:p>
            <a:pPr algn="ctr" rtl="0" fontAlgn="base">
              <a:spcBef>
                <a:spcPct val="0"/>
              </a:spcBef>
            </a:pPr>
            <a:r>
              <a:rPr lang="en-US" sz="800" kern="1200" dirty="0">
                <a:solidFill>
                  <a:srgbClr val="000000"/>
                </a:solidFill>
                <a:latin typeface="Arial" charset="0"/>
                <a:ea typeface="+mn-ea"/>
                <a:cs typeface="+mn-cs"/>
              </a:rPr>
              <a:t>Global Communication &amp;</a:t>
            </a:r>
          </a:p>
          <a:p>
            <a:pPr algn="ctr" rtl="0" fontAlgn="base">
              <a:spcBef>
                <a:spcPct val="0"/>
              </a:spcBef>
            </a:pPr>
            <a:r>
              <a:rPr lang="en-US" sz="800" kern="1200" dirty="0">
                <a:solidFill>
                  <a:srgbClr val="000000"/>
                </a:solidFill>
                <a:latin typeface="Arial" charset="0"/>
                <a:ea typeface="+mn-ea"/>
                <a:cs typeface="+mn-cs"/>
              </a:rPr>
              <a:t>Information Systems</a:t>
            </a:r>
            <a:endParaRPr lang="en-US" sz="800" kern="1200" dirty="0">
              <a:solidFill>
                <a:srgbClr val="000000"/>
              </a:solidFill>
              <a:latin typeface="Arial" charset="0"/>
              <a:ea typeface="+mn-ea"/>
              <a:cs typeface="+mn-cs"/>
            </a:endParaRPr>
          </a:p>
        </p:txBody>
      </p:sp>
      <p:sp>
        <p:nvSpPr>
          <p:cNvPr id="35" name="Rectangle 418"/>
          <p:cNvSpPr>
            <a:spLocks noChangeArrowheads="1"/>
          </p:cNvSpPr>
          <p:nvPr/>
        </p:nvSpPr>
        <p:spPr bwMode="auto">
          <a:xfrm>
            <a:off x="195046" y="4222803"/>
            <a:ext cx="1317625" cy="661988"/>
          </a:xfrm>
          <a:prstGeom prst="rect">
            <a:avLst/>
          </a:prstGeom>
          <a:gradFill rotWithShape="1">
            <a:gsLst>
              <a:gs pos="0">
                <a:srgbClr val="CCECFF">
                  <a:alpha val="39998"/>
                </a:srgbClr>
              </a:gs>
              <a:gs pos="100000">
                <a:srgbClr val="CCECFF">
                  <a:alpha val="39998"/>
                </a:srgbClr>
              </a:gs>
            </a:gsLst>
            <a:lin ang="5400000" scaled="1"/>
          </a:gradFill>
          <a:ln w="19050" algn="ctr">
            <a:solidFill>
              <a:schemeClr val="tx1"/>
            </a:solidFill>
            <a:miter lim="800000"/>
            <a:headEnd/>
            <a:tailEnd/>
          </a:ln>
        </p:spPr>
        <p:txBody>
          <a:bodyPr wrap="none" anchor="ctr"/>
          <a:lstStyle/>
          <a:p>
            <a:pPr algn="ctr" rtl="0" fontAlgn="base">
              <a:spcBef>
                <a:spcPct val="0"/>
              </a:spcBef>
            </a:pPr>
            <a:r>
              <a:rPr lang="en-US" sz="800" b="1" kern="1200" dirty="0">
                <a:solidFill>
                  <a:srgbClr val="000000"/>
                </a:solidFill>
                <a:latin typeface="Arial" charset="0"/>
                <a:ea typeface="+mn-ea"/>
                <a:cs typeface="+mn-cs"/>
              </a:rPr>
              <a:t>Inside Business</a:t>
            </a:r>
          </a:p>
          <a:p>
            <a:pPr algn="ctr" rtl="0" fontAlgn="base">
              <a:spcBef>
                <a:spcPct val="0"/>
              </a:spcBef>
              <a:spcAft>
                <a:spcPts val="300"/>
              </a:spcAft>
            </a:pPr>
            <a:r>
              <a:rPr lang="en-US" sz="800" b="1" kern="1200" dirty="0">
                <a:solidFill>
                  <a:srgbClr val="000000"/>
                </a:solidFill>
                <a:latin typeface="Arial" charset="0"/>
                <a:ea typeface="+mn-ea"/>
                <a:cs typeface="+mn-cs"/>
              </a:rPr>
              <a:t>Development</a:t>
            </a:r>
          </a:p>
          <a:p>
            <a:pPr algn="ctr" rtl="0" fontAlgn="base">
              <a:spcBef>
                <a:spcPct val="0"/>
              </a:spcBef>
            </a:pPr>
            <a:r>
              <a:rPr lang="en-US" sz="800" kern="1200" dirty="0">
                <a:solidFill>
                  <a:srgbClr val="000000"/>
                </a:solidFill>
                <a:latin typeface="Arial" charset="0"/>
                <a:ea typeface="+mn-ea"/>
                <a:cs typeface="+mn-cs"/>
              </a:rPr>
              <a:t>Systems Sustainment </a:t>
            </a:r>
          </a:p>
          <a:p>
            <a:pPr algn="ctr" rtl="0" fontAlgn="base">
              <a:spcBef>
                <a:spcPct val="0"/>
              </a:spcBef>
            </a:pPr>
            <a:r>
              <a:rPr lang="en-US" sz="800" kern="1200" dirty="0">
                <a:solidFill>
                  <a:srgbClr val="000000"/>
                </a:solidFill>
                <a:latin typeface="Arial" charset="0"/>
                <a:ea typeface="+mn-ea"/>
                <a:cs typeface="+mn-cs"/>
              </a:rPr>
              <a:t>&amp; Integrated Logistics</a:t>
            </a:r>
            <a:endParaRPr lang="en-US" sz="800" kern="1200" dirty="0">
              <a:solidFill>
                <a:srgbClr val="000000"/>
              </a:solidFill>
              <a:latin typeface="Arial" charset="0"/>
              <a:ea typeface="+mn-ea"/>
              <a:cs typeface="+mn-cs"/>
            </a:endParaRPr>
          </a:p>
        </p:txBody>
      </p:sp>
      <p:sp>
        <p:nvSpPr>
          <p:cNvPr id="36" name="Rectangle 418"/>
          <p:cNvSpPr>
            <a:spLocks noChangeArrowheads="1"/>
          </p:cNvSpPr>
          <p:nvPr/>
        </p:nvSpPr>
        <p:spPr bwMode="auto">
          <a:xfrm>
            <a:off x="3068460" y="4222803"/>
            <a:ext cx="1317625" cy="661988"/>
          </a:xfrm>
          <a:prstGeom prst="rect">
            <a:avLst/>
          </a:prstGeom>
          <a:gradFill rotWithShape="1">
            <a:gsLst>
              <a:gs pos="0">
                <a:srgbClr val="CCECFF">
                  <a:alpha val="39998"/>
                </a:srgbClr>
              </a:gs>
              <a:gs pos="100000">
                <a:srgbClr val="CCECFF">
                  <a:alpha val="39998"/>
                </a:srgbClr>
              </a:gs>
            </a:gsLst>
            <a:lin ang="5400000" scaled="1"/>
          </a:gradFill>
          <a:ln w="19050" algn="ctr">
            <a:solidFill>
              <a:schemeClr val="tx1"/>
            </a:solidFill>
            <a:miter lim="800000"/>
            <a:headEnd/>
            <a:tailEnd/>
          </a:ln>
        </p:spPr>
        <p:txBody>
          <a:bodyPr wrap="none" anchor="ctr"/>
          <a:lstStyle/>
          <a:p>
            <a:pPr algn="ctr" rtl="0" fontAlgn="base">
              <a:spcBef>
                <a:spcPct val="0"/>
              </a:spcBef>
            </a:pPr>
            <a:r>
              <a:rPr lang="en-US" sz="800" b="1" kern="1200" dirty="0">
                <a:solidFill>
                  <a:srgbClr val="000000"/>
                </a:solidFill>
                <a:latin typeface="Arial" charset="0"/>
                <a:ea typeface="+mn-ea"/>
                <a:cs typeface="+mn-cs"/>
              </a:rPr>
              <a:t>Inside Business</a:t>
            </a:r>
          </a:p>
          <a:p>
            <a:pPr algn="ctr" rtl="0" fontAlgn="base">
              <a:spcBef>
                <a:spcPct val="0"/>
              </a:spcBef>
              <a:spcAft>
                <a:spcPts val="300"/>
              </a:spcAft>
            </a:pPr>
            <a:r>
              <a:rPr lang="en-US" sz="800" b="1" kern="1200" dirty="0">
                <a:solidFill>
                  <a:srgbClr val="000000"/>
                </a:solidFill>
                <a:latin typeface="Arial" charset="0"/>
                <a:ea typeface="+mn-ea"/>
                <a:cs typeface="+mn-cs"/>
              </a:rPr>
              <a:t>Development</a:t>
            </a:r>
          </a:p>
          <a:p>
            <a:pPr algn="ctr" rtl="0" fontAlgn="base">
              <a:spcBef>
                <a:spcPct val="0"/>
              </a:spcBef>
            </a:pPr>
            <a:r>
              <a:rPr lang="en-US" sz="800" kern="1200" dirty="0">
                <a:solidFill>
                  <a:srgbClr val="000000"/>
                </a:solidFill>
                <a:latin typeface="Arial" charset="0"/>
                <a:ea typeface="+mn-ea"/>
                <a:cs typeface="+mn-cs"/>
              </a:rPr>
              <a:t>Systems Eng. &amp; Integration,</a:t>
            </a:r>
          </a:p>
          <a:p>
            <a:pPr algn="ctr" rtl="0" fontAlgn="base">
              <a:spcBef>
                <a:spcPct val="0"/>
              </a:spcBef>
            </a:pPr>
            <a:r>
              <a:rPr lang="en-US" sz="800" kern="1200" dirty="0">
                <a:solidFill>
                  <a:srgbClr val="000000"/>
                </a:solidFill>
                <a:latin typeface="Arial" charset="0"/>
                <a:ea typeface="+mn-ea"/>
                <a:cs typeface="+mn-cs"/>
              </a:rPr>
              <a:t>Testing and Evaluation</a:t>
            </a:r>
            <a:endParaRPr lang="en-US" sz="800" kern="1200" dirty="0">
              <a:solidFill>
                <a:srgbClr val="000000"/>
              </a:solidFill>
              <a:latin typeface="Arial" charset="0"/>
              <a:ea typeface="+mn-ea"/>
              <a:cs typeface="+mn-cs"/>
            </a:endParaRPr>
          </a:p>
        </p:txBody>
      </p:sp>
      <p:cxnSp>
        <p:nvCxnSpPr>
          <p:cNvPr id="42" name="Elbow Connector 41"/>
          <p:cNvCxnSpPr>
            <a:stCxn id="35" idx="0"/>
            <a:endCxn id="31" idx="0"/>
          </p:cNvCxnSpPr>
          <p:nvPr/>
        </p:nvCxnSpPr>
        <p:spPr>
          <a:xfrm rot="16200000" flipH="1">
            <a:off x="4448148" y="628514"/>
            <a:ext cx="560" cy="7189138"/>
          </a:xfrm>
          <a:prstGeom prst="bentConnector3">
            <a:avLst>
              <a:gd name="adj1" fmla="val -40821429"/>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endCxn id="28" idx="0"/>
          </p:cNvCxnSpPr>
          <p:nvPr/>
        </p:nvCxnSpPr>
        <p:spPr>
          <a:xfrm rot="16200000" flipH="1">
            <a:off x="2174749" y="4106986"/>
            <a:ext cx="229448" cy="21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ctangle 413"/>
          <p:cNvSpPr>
            <a:spLocks noChangeArrowheads="1"/>
          </p:cNvSpPr>
          <p:nvPr/>
        </p:nvSpPr>
        <p:spPr bwMode="auto">
          <a:xfrm>
            <a:off x="4617026" y="2551516"/>
            <a:ext cx="1319213" cy="665163"/>
          </a:xfrm>
          <a:prstGeom prst="rect">
            <a:avLst/>
          </a:prstGeom>
          <a:gradFill rotWithShape="1">
            <a:gsLst>
              <a:gs pos="0">
                <a:srgbClr val="C7D5F1">
                  <a:alpha val="60001"/>
                </a:srgbClr>
              </a:gs>
              <a:gs pos="100000">
                <a:srgbClr val="C7D5F1">
                  <a:alpha val="60001"/>
                </a:srgbClr>
              </a:gs>
            </a:gsLst>
            <a:lin ang="5400000" scaled="1"/>
          </a:gradFill>
          <a:ln w="19050" algn="ctr">
            <a:solidFill>
              <a:schemeClr val="tx1"/>
            </a:solidFill>
            <a:miter lim="800000"/>
            <a:headEnd/>
            <a:tailEnd/>
          </a:ln>
        </p:spPr>
        <p:txBody>
          <a:bodyPr wrap="none" anchor="ctr"/>
          <a:lstStyle/>
          <a:p>
            <a:pPr algn="ctr" rtl="0" fontAlgn="base">
              <a:spcBef>
                <a:spcPct val="0"/>
              </a:spcBef>
              <a:spcAft>
                <a:spcPts val="300"/>
              </a:spcAft>
            </a:pPr>
            <a:r>
              <a:rPr lang="en-US" sz="800" b="1" kern="1200" dirty="0">
                <a:solidFill>
                  <a:srgbClr val="000000"/>
                </a:solidFill>
                <a:latin typeface="Arial" charset="0"/>
                <a:ea typeface="+mn-ea"/>
                <a:cs typeface="+mn-cs"/>
              </a:rPr>
              <a:t>Group BD</a:t>
            </a:r>
          </a:p>
          <a:p>
            <a:pPr algn="ctr" rtl="0" fontAlgn="base">
              <a:spcBef>
                <a:spcPct val="0"/>
              </a:spcBef>
              <a:spcAft>
                <a:spcPts val="300"/>
              </a:spcAft>
            </a:pPr>
            <a:r>
              <a:rPr lang="en-US" sz="800" b="1" kern="1200" dirty="0">
                <a:solidFill>
                  <a:srgbClr val="000000"/>
                </a:solidFill>
                <a:latin typeface="Arial" charset="0"/>
                <a:ea typeface="+mn-ea"/>
                <a:cs typeface="+mn-cs"/>
              </a:rPr>
              <a:t>Account Management</a:t>
            </a:r>
            <a:endParaRPr lang="en-US" sz="800" b="1" kern="1200" dirty="0">
              <a:solidFill>
                <a:srgbClr val="000000"/>
              </a:solidFill>
              <a:latin typeface="Arial" charset="0"/>
              <a:ea typeface="+mn-ea"/>
              <a:cs typeface="+mn-cs"/>
            </a:endParaRPr>
          </a:p>
        </p:txBody>
      </p:sp>
      <p:sp>
        <p:nvSpPr>
          <p:cNvPr id="18" name="Rectangle 413"/>
          <p:cNvSpPr>
            <a:spLocks noChangeArrowheads="1"/>
          </p:cNvSpPr>
          <p:nvPr/>
        </p:nvSpPr>
        <p:spPr bwMode="auto">
          <a:xfrm>
            <a:off x="6093401" y="2551516"/>
            <a:ext cx="1319213" cy="665163"/>
          </a:xfrm>
          <a:prstGeom prst="rect">
            <a:avLst/>
          </a:prstGeom>
          <a:gradFill rotWithShape="1">
            <a:gsLst>
              <a:gs pos="0">
                <a:srgbClr val="C7D5F1">
                  <a:alpha val="60001"/>
                </a:srgbClr>
              </a:gs>
              <a:gs pos="100000">
                <a:srgbClr val="C7D5F1">
                  <a:alpha val="60001"/>
                </a:srgbClr>
              </a:gs>
            </a:gsLst>
            <a:lin ang="5400000" scaled="1"/>
          </a:gradFill>
          <a:ln w="19050" algn="ctr">
            <a:solidFill>
              <a:schemeClr val="tx1"/>
            </a:solidFill>
            <a:miter lim="800000"/>
            <a:headEnd/>
            <a:tailEnd/>
          </a:ln>
        </p:spPr>
        <p:txBody>
          <a:bodyPr wrap="none" anchor="ctr"/>
          <a:lstStyle/>
          <a:p>
            <a:pPr algn="ctr" rtl="0" fontAlgn="base">
              <a:spcBef>
                <a:spcPct val="0"/>
              </a:spcBef>
              <a:spcAft>
                <a:spcPts val="300"/>
              </a:spcAft>
            </a:pPr>
            <a:r>
              <a:rPr lang="en-US" sz="800" b="1" kern="1200" dirty="0">
                <a:solidFill>
                  <a:srgbClr val="000000"/>
                </a:solidFill>
                <a:latin typeface="Arial" charset="0"/>
                <a:ea typeface="+mn-ea"/>
                <a:cs typeface="+mn-cs"/>
              </a:rPr>
              <a:t>Group Campaign</a:t>
            </a:r>
          </a:p>
          <a:p>
            <a:pPr algn="ctr" rtl="0" fontAlgn="base">
              <a:spcBef>
                <a:spcPct val="0"/>
              </a:spcBef>
              <a:spcAft>
                <a:spcPts val="300"/>
              </a:spcAft>
            </a:pPr>
            <a:r>
              <a:rPr lang="en-US" sz="800" b="1" kern="1200" dirty="0">
                <a:solidFill>
                  <a:srgbClr val="000000"/>
                </a:solidFill>
                <a:latin typeface="Arial" charset="0"/>
                <a:ea typeface="+mn-ea"/>
                <a:cs typeface="+mn-cs"/>
              </a:rPr>
              <a:t>Management</a:t>
            </a:r>
            <a:endParaRPr lang="en-US" sz="800" kern="1200" dirty="0">
              <a:solidFill>
                <a:srgbClr val="000000"/>
              </a:solidFill>
              <a:latin typeface="Arial" charset="0"/>
              <a:ea typeface="+mn-ea"/>
              <a:cs typeface="+mn-cs"/>
            </a:endParaRPr>
          </a:p>
        </p:txBody>
      </p:sp>
      <p:cxnSp>
        <p:nvCxnSpPr>
          <p:cNvPr id="21" name="Elbow Connector 20"/>
          <p:cNvCxnSpPr>
            <a:stCxn id="27" idx="0"/>
            <a:endCxn id="18" idx="0"/>
          </p:cNvCxnSpPr>
          <p:nvPr/>
        </p:nvCxnSpPr>
        <p:spPr>
          <a:xfrm rot="5400000" flipH="1" flipV="1">
            <a:off x="5276633" y="1075141"/>
            <a:ext cx="1588" cy="2952750"/>
          </a:xfrm>
          <a:prstGeom prst="bentConnector3">
            <a:avLst>
              <a:gd name="adj1" fmla="val 14395466"/>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Rectangle 411"/>
          <p:cNvSpPr>
            <a:spLocks noChangeArrowheads="1"/>
          </p:cNvSpPr>
          <p:nvPr/>
        </p:nvSpPr>
        <p:spPr bwMode="auto">
          <a:xfrm>
            <a:off x="426026" y="2739372"/>
            <a:ext cx="1376363" cy="628650"/>
          </a:xfrm>
          <a:prstGeom prst="rect">
            <a:avLst/>
          </a:prstGeom>
          <a:solidFill>
            <a:srgbClr val="003399"/>
          </a:solidFill>
          <a:ln w="19050">
            <a:solidFill>
              <a:schemeClr val="tx1"/>
            </a:solidFill>
            <a:miter lim="800000"/>
            <a:headEnd/>
            <a:tailEnd/>
          </a:ln>
        </p:spPr>
        <p:txBody>
          <a:bodyPr wrap="none" anchor="ctr"/>
          <a:lstStyle/>
          <a:p>
            <a:pPr algn="ctr" rtl="0" fontAlgn="base">
              <a:spcBef>
                <a:spcPct val="0"/>
              </a:spcBef>
              <a:spcAft>
                <a:spcPts val="300"/>
              </a:spcAft>
            </a:pPr>
            <a:r>
              <a:rPr lang="en-US" sz="800" b="1" kern="1200" dirty="0">
                <a:solidFill>
                  <a:srgbClr val="FFFFFF"/>
                </a:solidFill>
                <a:latin typeface="Arial" charset="0"/>
                <a:ea typeface="+mn-ea"/>
                <a:cs typeface="+mn-cs"/>
              </a:rPr>
              <a:t>Business Unit</a:t>
            </a:r>
          </a:p>
          <a:p>
            <a:pPr algn="ctr" rtl="0" fontAlgn="base">
              <a:spcBef>
                <a:spcPct val="0"/>
              </a:spcBef>
              <a:spcAft>
                <a:spcPts val="300"/>
              </a:spcAft>
            </a:pPr>
            <a:r>
              <a:rPr lang="en-US" sz="800" b="1" kern="1200" dirty="0">
                <a:solidFill>
                  <a:srgbClr val="FFFFFF"/>
                </a:solidFill>
                <a:latin typeface="Arial" charset="0"/>
                <a:ea typeface="+mn-ea"/>
                <a:cs typeface="+mn-cs"/>
              </a:rPr>
              <a:t>General Managers</a:t>
            </a:r>
            <a:endParaRPr lang="en-US" sz="800" kern="1200" dirty="0">
              <a:solidFill>
                <a:srgbClr val="FFFFFF"/>
              </a:solidFill>
              <a:latin typeface="Arial" charset="0"/>
              <a:ea typeface="+mn-ea"/>
              <a:cs typeface="+mn-cs"/>
            </a:endParaRPr>
          </a:p>
        </p:txBody>
      </p:sp>
      <p:sp>
        <p:nvSpPr>
          <p:cNvPr id="29" name="Rectangle 418"/>
          <p:cNvSpPr>
            <a:spLocks noChangeArrowheads="1"/>
          </p:cNvSpPr>
          <p:nvPr/>
        </p:nvSpPr>
        <p:spPr bwMode="auto">
          <a:xfrm>
            <a:off x="4510768" y="4223363"/>
            <a:ext cx="1317625" cy="661988"/>
          </a:xfrm>
          <a:prstGeom prst="rect">
            <a:avLst/>
          </a:prstGeom>
          <a:gradFill rotWithShape="1">
            <a:gsLst>
              <a:gs pos="0">
                <a:srgbClr val="CCECFF">
                  <a:alpha val="39998"/>
                </a:srgbClr>
              </a:gs>
              <a:gs pos="100000">
                <a:srgbClr val="CCECFF">
                  <a:alpha val="39998"/>
                </a:srgbClr>
              </a:gs>
            </a:gsLst>
            <a:lin ang="5400000" scaled="1"/>
          </a:gradFill>
          <a:ln w="19050" algn="ctr">
            <a:solidFill>
              <a:schemeClr val="tx1"/>
            </a:solidFill>
            <a:miter lim="800000"/>
            <a:headEnd/>
            <a:tailEnd/>
          </a:ln>
        </p:spPr>
        <p:txBody>
          <a:bodyPr wrap="none" anchor="ctr"/>
          <a:lstStyle/>
          <a:p>
            <a:pPr algn="ctr" rtl="0" fontAlgn="base">
              <a:spcBef>
                <a:spcPct val="0"/>
              </a:spcBef>
            </a:pPr>
            <a:r>
              <a:rPr lang="en-US" sz="800" b="1" kern="1200" dirty="0">
                <a:solidFill>
                  <a:srgbClr val="000000"/>
                </a:solidFill>
                <a:latin typeface="Arial" charset="0"/>
                <a:ea typeface="+mn-ea"/>
                <a:cs typeface="+mn-cs"/>
              </a:rPr>
              <a:t>Inside Business</a:t>
            </a:r>
          </a:p>
          <a:p>
            <a:pPr algn="ctr" rtl="0" fontAlgn="base">
              <a:spcBef>
                <a:spcPct val="0"/>
              </a:spcBef>
              <a:spcAft>
                <a:spcPts val="300"/>
              </a:spcAft>
            </a:pPr>
            <a:r>
              <a:rPr lang="en-US" sz="800" b="1" kern="1200" dirty="0">
                <a:solidFill>
                  <a:srgbClr val="000000"/>
                </a:solidFill>
                <a:latin typeface="Arial" charset="0"/>
                <a:ea typeface="+mn-ea"/>
                <a:cs typeface="+mn-cs"/>
              </a:rPr>
              <a:t>Development</a:t>
            </a:r>
          </a:p>
          <a:p>
            <a:pPr algn="ctr" rtl="0" fontAlgn="base">
              <a:spcBef>
                <a:spcPct val="0"/>
              </a:spcBef>
            </a:pPr>
            <a:r>
              <a:rPr lang="en-US" sz="800" kern="1200" dirty="0">
                <a:solidFill>
                  <a:srgbClr val="000000"/>
                </a:solidFill>
                <a:latin typeface="Arial" charset="0"/>
                <a:ea typeface="+mn-ea"/>
                <a:cs typeface="+mn-cs"/>
              </a:rPr>
              <a:t>Systems Eng. &amp; Integration,</a:t>
            </a:r>
          </a:p>
          <a:p>
            <a:pPr algn="ctr" rtl="0" fontAlgn="base">
              <a:spcBef>
                <a:spcPct val="0"/>
              </a:spcBef>
            </a:pPr>
            <a:r>
              <a:rPr lang="en-US" sz="800" kern="1200" dirty="0">
                <a:solidFill>
                  <a:srgbClr val="000000"/>
                </a:solidFill>
                <a:latin typeface="Arial" charset="0"/>
                <a:ea typeface="+mn-ea"/>
                <a:cs typeface="+mn-cs"/>
              </a:rPr>
              <a:t>Testing and </a:t>
            </a:r>
            <a:r>
              <a:rPr lang="en-US" sz="800" kern="1200" dirty="0" err="1">
                <a:solidFill>
                  <a:srgbClr val="000000"/>
                </a:solidFill>
                <a:latin typeface="Arial" charset="0"/>
                <a:ea typeface="+mn-ea"/>
                <a:cs typeface="+mn-cs"/>
              </a:rPr>
              <a:t>Eval</a:t>
            </a:r>
            <a:r>
              <a:rPr lang="en-US" sz="800" kern="1200" dirty="0">
                <a:solidFill>
                  <a:srgbClr val="000000"/>
                </a:solidFill>
                <a:latin typeface="Arial" charset="0"/>
                <a:ea typeface="+mn-ea"/>
                <a:cs typeface="+mn-cs"/>
              </a:rPr>
              <a:t>., Aero</a:t>
            </a:r>
            <a:endParaRPr lang="en-US" sz="800" kern="1200" dirty="0">
              <a:solidFill>
                <a:srgbClr val="000000"/>
              </a:solidFill>
              <a:latin typeface="Arial" charset="0"/>
              <a:ea typeface="+mn-ea"/>
              <a:cs typeface="+mn-cs"/>
            </a:endParaRPr>
          </a:p>
        </p:txBody>
      </p:sp>
      <p:sp>
        <p:nvSpPr>
          <p:cNvPr id="30" name="Rectangle 418"/>
          <p:cNvSpPr>
            <a:spLocks noChangeArrowheads="1"/>
          </p:cNvSpPr>
          <p:nvPr/>
        </p:nvSpPr>
        <p:spPr bwMode="auto">
          <a:xfrm>
            <a:off x="5947475" y="4223363"/>
            <a:ext cx="1317625" cy="661988"/>
          </a:xfrm>
          <a:prstGeom prst="rect">
            <a:avLst/>
          </a:prstGeom>
          <a:gradFill rotWithShape="1">
            <a:gsLst>
              <a:gs pos="0">
                <a:srgbClr val="CCECFF">
                  <a:alpha val="39998"/>
                </a:srgbClr>
              </a:gs>
              <a:gs pos="100000">
                <a:srgbClr val="CCECFF">
                  <a:alpha val="39998"/>
                </a:srgbClr>
              </a:gs>
            </a:gsLst>
            <a:lin ang="5400000" scaled="1"/>
          </a:gradFill>
          <a:ln w="19050" algn="ctr">
            <a:solidFill>
              <a:schemeClr val="tx1"/>
            </a:solidFill>
            <a:miter lim="800000"/>
            <a:headEnd/>
            <a:tailEnd/>
          </a:ln>
        </p:spPr>
        <p:txBody>
          <a:bodyPr wrap="none" anchor="ctr"/>
          <a:lstStyle/>
          <a:p>
            <a:pPr algn="ctr" rtl="0" fontAlgn="base">
              <a:spcBef>
                <a:spcPct val="0"/>
              </a:spcBef>
            </a:pPr>
            <a:r>
              <a:rPr lang="en-US" sz="800" b="1" kern="1200" dirty="0">
                <a:solidFill>
                  <a:srgbClr val="000000"/>
                </a:solidFill>
                <a:latin typeface="Arial" charset="0"/>
                <a:ea typeface="+mn-ea"/>
                <a:cs typeface="+mn-cs"/>
              </a:rPr>
              <a:t>Inside Business</a:t>
            </a:r>
          </a:p>
          <a:p>
            <a:pPr algn="ctr" rtl="0" fontAlgn="base">
              <a:spcBef>
                <a:spcPct val="0"/>
              </a:spcBef>
              <a:spcAft>
                <a:spcPts val="300"/>
              </a:spcAft>
            </a:pPr>
            <a:r>
              <a:rPr lang="en-US" sz="800" b="1" kern="1200" dirty="0">
                <a:solidFill>
                  <a:srgbClr val="000000"/>
                </a:solidFill>
                <a:latin typeface="Arial" charset="0"/>
                <a:ea typeface="+mn-ea"/>
                <a:cs typeface="+mn-cs"/>
              </a:rPr>
              <a:t>Development</a:t>
            </a:r>
          </a:p>
          <a:p>
            <a:pPr algn="ctr" rtl="0" fontAlgn="base">
              <a:spcBef>
                <a:spcPct val="0"/>
              </a:spcBef>
            </a:pPr>
            <a:r>
              <a:rPr lang="en-US" sz="800" kern="1200" dirty="0">
                <a:solidFill>
                  <a:srgbClr val="000000"/>
                </a:solidFill>
                <a:latin typeface="Arial" charset="0"/>
                <a:ea typeface="+mn-ea"/>
                <a:cs typeface="+mn-cs"/>
              </a:rPr>
              <a:t>C4 Infrastructure</a:t>
            </a:r>
          </a:p>
          <a:p>
            <a:pPr algn="ctr" rtl="0" fontAlgn="base">
              <a:spcBef>
                <a:spcPct val="0"/>
              </a:spcBef>
            </a:pPr>
            <a:r>
              <a:rPr lang="en-US" sz="800" kern="1200" dirty="0">
                <a:solidFill>
                  <a:srgbClr val="000000"/>
                </a:solidFill>
                <a:latin typeface="Arial" charset="0"/>
                <a:ea typeface="+mn-ea"/>
                <a:cs typeface="+mn-cs"/>
              </a:rPr>
              <a:t>and Logistics</a:t>
            </a:r>
            <a:endParaRPr lang="en-US" sz="800" kern="1200" dirty="0">
              <a:solidFill>
                <a:srgbClr val="000000"/>
              </a:solidFill>
              <a:latin typeface="Arial" charset="0"/>
              <a:ea typeface="+mn-ea"/>
              <a:cs typeface="+mn-cs"/>
            </a:endParaRPr>
          </a:p>
        </p:txBody>
      </p:sp>
      <p:sp>
        <p:nvSpPr>
          <p:cNvPr id="31" name="Rectangle 418"/>
          <p:cNvSpPr>
            <a:spLocks noChangeArrowheads="1"/>
          </p:cNvSpPr>
          <p:nvPr/>
        </p:nvSpPr>
        <p:spPr bwMode="auto">
          <a:xfrm>
            <a:off x="7384184" y="4223363"/>
            <a:ext cx="1317625" cy="661988"/>
          </a:xfrm>
          <a:prstGeom prst="rect">
            <a:avLst/>
          </a:prstGeom>
          <a:gradFill rotWithShape="1">
            <a:gsLst>
              <a:gs pos="0">
                <a:srgbClr val="CCECFF">
                  <a:alpha val="39998"/>
                </a:srgbClr>
              </a:gs>
              <a:gs pos="100000">
                <a:srgbClr val="CCECFF">
                  <a:alpha val="39998"/>
                </a:srgbClr>
              </a:gs>
            </a:gsLst>
            <a:lin ang="5400000" scaled="1"/>
          </a:gradFill>
          <a:ln w="19050" algn="ctr">
            <a:solidFill>
              <a:schemeClr val="tx1"/>
            </a:solidFill>
            <a:miter lim="800000"/>
            <a:headEnd/>
            <a:tailEnd/>
          </a:ln>
        </p:spPr>
        <p:txBody>
          <a:bodyPr wrap="none" anchor="ctr"/>
          <a:lstStyle/>
          <a:p>
            <a:pPr algn="ctr" rtl="0" fontAlgn="base">
              <a:spcBef>
                <a:spcPct val="0"/>
              </a:spcBef>
            </a:pPr>
            <a:r>
              <a:rPr lang="en-US" sz="800" b="1" kern="1200" dirty="0">
                <a:solidFill>
                  <a:srgbClr val="000000"/>
                </a:solidFill>
                <a:latin typeface="Arial" charset="0"/>
                <a:ea typeface="+mn-ea"/>
                <a:cs typeface="+mn-cs"/>
              </a:rPr>
              <a:t>Inside Business</a:t>
            </a:r>
          </a:p>
          <a:p>
            <a:pPr algn="ctr" rtl="0" fontAlgn="base">
              <a:spcBef>
                <a:spcPct val="0"/>
              </a:spcBef>
              <a:spcAft>
                <a:spcPts val="300"/>
              </a:spcAft>
            </a:pPr>
            <a:r>
              <a:rPr lang="en-US" sz="800" b="1" kern="1200" dirty="0">
                <a:solidFill>
                  <a:srgbClr val="000000"/>
                </a:solidFill>
                <a:latin typeface="Arial" charset="0"/>
                <a:ea typeface="+mn-ea"/>
                <a:cs typeface="+mn-cs"/>
              </a:rPr>
              <a:t>Development</a:t>
            </a:r>
          </a:p>
          <a:p>
            <a:pPr algn="ctr" rtl="0" fontAlgn="base">
              <a:spcBef>
                <a:spcPct val="0"/>
              </a:spcBef>
            </a:pPr>
            <a:r>
              <a:rPr lang="en-US" sz="800" kern="1200" dirty="0">
                <a:solidFill>
                  <a:srgbClr val="000000"/>
                </a:solidFill>
                <a:latin typeface="Arial" charset="0"/>
                <a:ea typeface="+mn-ea"/>
                <a:cs typeface="+mn-cs"/>
              </a:rPr>
              <a:t>Sensor Technologies</a:t>
            </a:r>
            <a:endParaRPr lang="en-US" sz="800" kern="1200" dirty="0">
              <a:solidFill>
                <a:srgbClr val="000000"/>
              </a:solidFill>
              <a:latin typeface="Arial" charset="0"/>
              <a:ea typeface="+mn-ea"/>
              <a:cs typeface="+mn-cs"/>
            </a:endParaRPr>
          </a:p>
        </p:txBody>
      </p:sp>
      <p:cxnSp>
        <p:nvCxnSpPr>
          <p:cNvPr id="50" name="Straight Connector 49"/>
          <p:cNvCxnSpPr>
            <a:endCxn id="36" idx="0"/>
          </p:cNvCxnSpPr>
          <p:nvPr/>
        </p:nvCxnSpPr>
        <p:spPr>
          <a:xfrm rot="16200000" flipH="1">
            <a:off x="3612240" y="4107770"/>
            <a:ext cx="229448" cy="6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endCxn id="29" idx="0"/>
          </p:cNvCxnSpPr>
          <p:nvPr/>
        </p:nvCxnSpPr>
        <p:spPr>
          <a:xfrm rot="5400000">
            <a:off x="5053387" y="4107169"/>
            <a:ext cx="2323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endCxn id="30" idx="0"/>
          </p:cNvCxnSpPr>
          <p:nvPr/>
        </p:nvCxnSpPr>
        <p:spPr>
          <a:xfrm rot="5400000">
            <a:off x="6490094" y="4107169"/>
            <a:ext cx="2323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26" idx="2"/>
          </p:cNvCxnSpPr>
          <p:nvPr/>
        </p:nvCxnSpPr>
        <p:spPr>
          <a:xfrm rot="5400000">
            <a:off x="802280" y="3677366"/>
            <a:ext cx="621272" cy="25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flipH="1" flipV="1">
            <a:off x="1149444" y="3984531"/>
            <a:ext cx="451037"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0800000">
            <a:off x="1383930" y="3759012"/>
            <a:ext cx="7112371"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flipH="1" flipV="1">
            <a:off x="1625976" y="3038476"/>
            <a:ext cx="2343152"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5400000" flipH="1" flipV="1">
            <a:off x="3994618" y="3984531"/>
            <a:ext cx="451037"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flipH="1" flipV="1">
            <a:off x="5416644" y="3984531"/>
            <a:ext cx="451037"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flipH="1" flipV="1">
            <a:off x="6839231" y="3984531"/>
            <a:ext cx="451037"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flipH="1" flipV="1">
            <a:off x="8261818" y="3984531"/>
            <a:ext cx="451037"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0800000">
            <a:off x="2790825" y="1863537"/>
            <a:ext cx="247650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0" name="Rectangle 418"/>
          <p:cNvSpPr>
            <a:spLocks noChangeArrowheads="1"/>
          </p:cNvSpPr>
          <p:nvPr/>
        </p:nvSpPr>
        <p:spPr bwMode="auto">
          <a:xfrm>
            <a:off x="5736359" y="1546837"/>
            <a:ext cx="1264515" cy="634388"/>
          </a:xfrm>
          <a:prstGeom prst="rect">
            <a:avLst/>
          </a:prstGeom>
          <a:gradFill rotWithShape="1">
            <a:gsLst>
              <a:gs pos="0">
                <a:srgbClr val="CCECFF">
                  <a:alpha val="39998"/>
                </a:srgbClr>
              </a:gs>
              <a:gs pos="100000">
                <a:srgbClr val="CCECFF">
                  <a:alpha val="39998"/>
                </a:srgbClr>
              </a:gs>
            </a:gsLst>
            <a:lin ang="5400000" scaled="1"/>
          </a:gradFill>
          <a:ln w="19050" algn="ctr">
            <a:solidFill>
              <a:schemeClr val="tx1"/>
            </a:solidFill>
            <a:miter lim="800000"/>
            <a:headEnd/>
            <a:tailEnd/>
          </a:ln>
        </p:spPr>
        <p:txBody>
          <a:bodyPr wrap="none" anchor="ctr"/>
          <a:lstStyle/>
          <a:p>
            <a:pPr algn="ctr" rtl="0" fontAlgn="base">
              <a:spcBef>
                <a:spcPct val="0"/>
              </a:spcBef>
              <a:spcAft>
                <a:spcPts val="300"/>
              </a:spcAft>
            </a:pPr>
            <a:r>
              <a:rPr lang="en-US" sz="800" b="1" kern="1200" dirty="0">
                <a:solidFill>
                  <a:srgbClr val="000000"/>
                </a:solidFill>
                <a:latin typeface="Arial" charset="0"/>
                <a:ea typeface="+mn-ea"/>
                <a:cs typeface="+mn-cs"/>
              </a:rPr>
              <a:t>Support Staff</a:t>
            </a:r>
          </a:p>
          <a:p>
            <a:pPr algn="ctr" rtl="0" fontAlgn="base">
              <a:spcBef>
                <a:spcPct val="0"/>
              </a:spcBef>
            </a:pPr>
            <a:r>
              <a:rPr lang="en-US" sz="800" kern="1200" dirty="0">
                <a:solidFill>
                  <a:srgbClr val="000000"/>
                </a:solidFill>
                <a:latin typeface="Arial" charset="0"/>
                <a:ea typeface="+mn-ea"/>
                <a:cs typeface="+mn-cs"/>
              </a:rPr>
              <a:t>F. Byrnes</a:t>
            </a:r>
            <a:endParaRPr lang="en-US" sz="800" kern="1200" dirty="0">
              <a:solidFill>
                <a:srgbClr val="000000"/>
              </a:solidFill>
              <a:latin typeface="Arial" charset="0"/>
              <a:ea typeface="+mn-ea"/>
              <a:cs typeface="+mn-cs"/>
            </a:endParaRPr>
          </a:p>
        </p:txBody>
      </p:sp>
      <p:cxnSp>
        <p:nvCxnSpPr>
          <p:cNvPr id="92" name="Straight Connector 91"/>
          <p:cNvCxnSpPr>
            <a:endCxn id="90" idx="1"/>
          </p:cNvCxnSpPr>
          <p:nvPr/>
        </p:nvCxnSpPr>
        <p:spPr>
          <a:xfrm flipV="1">
            <a:off x="5267325" y="1864031"/>
            <a:ext cx="469034" cy="28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9225" y="28575"/>
            <a:ext cx="3495675" cy="447676"/>
          </a:xfrm>
        </p:spPr>
        <p:txBody>
          <a:bodyPr/>
          <a:lstStyle/>
          <a:p>
            <a:r>
              <a:rPr lang="en-US" dirty="0" smtClean="0"/>
              <a:t>TSG BD Organization</a:t>
            </a:r>
            <a:endParaRPr lang="en-US" dirty="0"/>
          </a:p>
        </p:txBody>
      </p:sp>
      <p:sp>
        <p:nvSpPr>
          <p:cNvPr id="4" name="TextBox 3"/>
          <p:cNvSpPr txBox="1"/>
          <p:nvPr/>
        </p:nvSpPr>
        <p:spPr>
          <a:xfrm>
            <a:off x="3342351" y="2876550"/>
            <a:ext cx="2137124" cy="1938992"/>
          </a:xfrm>
          <a:prstGeom prst="rect">
            <a:avLst/>
          </a:prstGeom>
          <a:noFill/>
        </p:spPr>
        <p:txBody>
          <a:bodyPr wrap="none" rtlCol="0">
            <a:spAutoFit/>
          </a:bodyPr>
          <a:lstStyle/>
          <a:p>
            <a:r>
              <a:rPr lang="en-US" sz="1200" u="sng" dirty="0" smtClean="0"/>
              <a:t>Capture </a:t>
            </a:r>
            <a:r>
              <a:rPr lang="en-US" sz="1200" dirty="0" smtClean="0"/>
              <a:t>8 (Qualify-Proposal)</a:t>
            </a:r>
          </a:p>
          <a:p>
            <a:r>
              <a:rPr lang="en-US" sz="1200" dirty="0" smtClean="0"/>
              <a:t>Lancaster Capture</a:t>
            </a:r>
          </a:p>
          <a:p>
            <a:r>
              <a:rPr lang="en-US" sz="1200" dirty="0" smtClean="0"/>
              <a:t>Gagnon Capture</a:t>
            </a:r>
          </a:p>
          <a:p>
            <a:r>
              <a:rPr lang="en-US" sz="1200" dirty="0" smtClean="0"/>
              <a:t>Murphy Capture</a:t>
            </a:r>
          </a:p>
          <a:p>
            <a:r>
              <a:rPr lang="en-US" sz="1200" dirty="0" smtClean="0"/>
              <a:t>Ceballos Capture</a:t>
            </a:r>
          </a:p>
          <a:p>
            <a:r>
              <a:rPr lang="en-US" sz="1200" dirty="0" smtClean="0"/>
              <a:t>Rice Capture</a:t>
            </a:r>
          </a:p>
          <a:p>
            <a:r>
              <a:rPr lang="en-US" sz="1200" dirty="0" smtClean="0"/>
              <a:t>Peter Woods Capture</a:t>
            </a:r>
          </a:p>
          <a:p>
            <a:r>
              <a:rPr lang="en-US" sz="1200" dirty="0" smtClean="0"/>
              <a:t>Martin Capture</a:t>
            </a:r>
          </a:p>
          <a:p>
            <a:r>
              <a:rPr lang="en-US" sz="1200" dirty="0" smtClean="0"/>
              <a:t>Leonard Capture</a:t>
            </a:r>
          </a:p>
          <a:p>
            <a:r>
              <a:rPr lang="en-US" sz="1200" dirty="0" smtClean="0"/>
              <a:t>TBD Capture</a:t>
            </a:r>
          </a:p>
        </p:txBody>
      </p:sp>
      <p:sp>
        <p:nvSpPr>
          <p:cNvPr id="6" name="Rectangle 5"/>
          <p:cNvSpPr>
            <a:spLocks noChangeArrowheads="1"/>
          </p:cNvSpPr>
          <p:nvPr/>
        </p:nvSpPr>
        <p:spPr bwMode="auto">
          <a:xfrm>
            <a:off x="3257551" y="923924"/>
            <a:ext cx="1543049" cy="1066801"/>
          </a:xfrm>
          <a:prstGeom prst="rect">
            <a:avLst/>
          </a:prstGeom>
          <a:solidFill>
            <a:schemeClr val="accent1"/>
          </a:solidFill>
          <a:ln w="9525">
            <a:solidFill>
              <a:schemeClr val="tx1"/>
            </a:solidFill>
            <a:miter lim="800000"/>
            <a:headEnd/>
            <a:tailEnd/>
          </a:ln>
        </p:spPr>
        <p:txBody>
          <a:bodyPr wrap="none" anchor="ctr"/>
          <a:lstStyle/>
          <a:p>
            <a:pPr algn="ctr"/>
            <a:r>
              <a:rPr lang="en-US" sz="1100" dirty="0" smtClean="0"/>
              <a:t>Business Development</a:t>
            </a:r>
          </a:p>
          <a:p>
            <a:pPr algn="ctr"/>
            <a:r>
              <a:rPr lang="en-US" sz="1100" dirty="0" smtClean="0"/>
              <a:t>(Carlson)</a:t>
            </a:r>
          </a:p>
        </p:txBody>
      </p:sp>
      <p:sp>
        <p:nvSpPr>
          <p:cNvPr id="7" name="TextBox 6"/>
          <p:cNvSpPr txBox="1"/>
          <p:nvPr/>
        </p:nvSpPr>
        <p:spPr>
          <a:xfrm>
            <a:off x="5581650" y="2876550"/>
            <a:ext cx="3550972" cy="1015663"/>
          </a:xfrm>
          <a:prstGeom prst="rect">
            <a:avLst/>
          </a:prstGeom>
          <a:noFill/>
        </p:spPr>
        <p:txBody>
          <a:bodyPr wrap="none" rtlCol="0">
            <a:spAutoFit/>
          </a:bodyPr>
          <a:lstStyle/>
          <a:p>
            <a:r>
              <a:rPr lang="en-US" sz="1200" u="sng" dirty="0" smtClean="0"/>
              <a:t>Proposal Coordination/SME </a:t>
            </a:r>
            <a:r>
              <a:rPr lang="en-US" sz="1200" dirty="0" smtClean="0"/>
              <a:t>4 (Capture-Proposal)</a:t>
            </a:r>
          </a:p>
          <a:p>
            <a:r>
              <a:rPr lang="en-US" sz="1200" dirty="0" smtClean="0"/>
              <a:t>TBD</a:t>
            </a:r>
          </a:p>
          <a:p>
            <a:r>
              <a:rPr lang="en-US" sz="1200" dirty="0" smtClean="0"/>
              <a:t>TBD</a:t>
            </a:r>
          </a:p>
          <a:p>
            <a:r>
              <a:rPr lang="en-US" sz="1200" dirty="0" smtClean="0"/>
              <a:t>TBD</a:t>
            </a:r>
          </a:p>
          <a:p>
            <a:r>
              <a:rPr lang="en-US" sz="1200" dirty="0" smtClean="0"/>
              <a:t>TBD</a:t>
            </a:r>
          </a:p>
        </p:txBody>
      </p:sp>
      <p:sp>
        <p:nvSpPr>
          <p:cNvPr id="8" name="TextBox 7"/>
          <p:cNvSpPr txBox="1"/>
          <p:nvPr/>
        </p:nvSpPr>
        <p:spPr>
          <a:xfrm>
            <a:off x="4972050" y="1257300"/>
            <a:ext cx="1925079" cy="276999"/>
          </a:xfrm>
          <a:prstGeom prst="rect">
            <a:avLst/>
          </a:prstGeom>
          <a:noFill/>
        </p:spPr>
        <p:txBody>
          <a:bodyPr wrap="none" rtlCol="0">
            <a:spAutoFit/>
          </a:bodyPr>
          <a:lstStyle/>
          <a:p>
            <a:r>
              <a:rPr lang="en-US" sz="1200" dirty="0" smtClean="0"/>
              <a:t>Byrnes Admin/Operations</a:t>
            </a:r>
          </a:p>
        </p:txBody>
      </p:sp>
      <p:sp>
        <p:nvSpPr>
          <p:cNvPr id="9" name="Rectangle 8"/>
          <p:cNvSpPr/>
          <p:nvPr/>
        </p:nvSpPr>
        <p:spPr>
          <a:xfrm>
            <a:off x="342899" y="2874735"/>
            <a:ext cx="2847975" cy="2946961"/>
          </a:xfrm>
          <a:prstGeom prst="rect">
            <a:avLst/>
          </a:prstGeom>
        </p:spPr>
        <p:txBody>
          <a:bodyPr wrap="square">
            <a:spAutoFit/>
          </a:bodyPr>
          <a:lstStyle/>
          <a:p>
            <a:r>
              <a:rPr lang="en-US" sz="1100" u="sng" dirty="0" smtClean="0"/>
              <a:t>Account Leads</a:t>
            </a:r>
            <a:r>
              <a:rPr lang="en-US" sz="1100" dirty="0" smtClean="0"/>
              <a:t> 8 (Exploratory-Proposal)</a:t>
            </a:r>
          </a:p>
          <a:p>
            <a:r>
              <a:rPr lang="en-US" sz="1100" dirty="0" smtClean="0"/>
              <a:t>Campaigns</a:t>
            </a:r>
          </a:p>
          <a:p>
            <a:pPr marL="742950" lvl="1" indent="-285750"/>
            <a:r>
              <a:rPr lang="en-US" sz="1100" dirty="0" smtClean="0"/>
              <a:t>Smart Power (Markey)</a:t>
            </a:r>
          </a:p>
          <a:p>
            <a:pPr marL="742950" lvl="1" indent="-285750"/>
            <a:r>
              <a:rPr lang="en-US" sz="1100" dirty="0" smtClean="0"/>
              <a:t>AFPAK (Markey)</a:t>
            </a:r>
          </a:p>
          <a:p>
            <a:r>
              <a:rPr lang="en-US" sz="1100" dirty="0" smtClean="0"/>
              <a:t>Accounts (Markets)</a:t>
            </a:r>
          </a:p>
          <a:p>
            <a:pPr marL="742950" lvl="1" indent="-285750"/>
            <a:r>
              <a:rPr lang="en-US" sz="1100" dirty="0" smtClean="0"/>
              <a:t>TACOM (TBD)</a:t>
            </a:r>
          </a:p>
          <a:p>
            <a:pPr marL="742950" lvl="1" indent="-285750"/>
            <a:r>
              <a:rPr lang="en-US" sz="1100" dirty="0" smtClean="0"/>
              <a:t>CECOM (TBD)</a:t>
            </a:r>
          </a:p>
          <a:p>
            <a:pPr lvl="1"/>
            <a:r>
              <a:rPr lang="en-US" sz="1100" dirty="0" smtClean="0"/>
              <a:t>Department of State </a:t>
            </a:r>
            <a:r>
              <a:rPr lang="en-US" sz="1100" dirty="0" smtClean="0"/>
              <a:t>(TBD)</a:t>
            </a:r>
            <a:endParaRPr lang="en-US" sz="1100" dirty="0" smtClean="0"/>
          </a:p>
          <a:p>
            <a:pPr marL="742950" lvl="1" indent="-285750"/>
            <a:r>
              <a:rPr lang="en-US" sz="1100" dirty="0" smtClean="0"/>
              <a:t>Combatant Commands</a:t>
            </a:r>
          </a:p>
          <a:p>
            <a:pPr marL="1143000" lvl="2" indent="-228600">
              <a:buClrTx/>
            </a:pPr>
            <a:r>
              <a:rPr lang="en-US" sz="1050" dirty="0" smtClean="0"/>
              <a:t>CENTCOM </a:t>
            </a:r>
            <a:r>
              <a:rPr lang="en-US" sz="1050" dirty="0" smtClean="0"/>
              <a:t>(TBD)</a:t>
            </a:r>
            <a:endParaRPr lang="en-US" sz="1050" dirty="0" smtClean="0"/>
          </a:p>
          <a:p>
            <a:pPr marL="1143000" lvl="2" indent="-228600">
              <a:buClrTx/>
            </a:pPr>
            <a:r>
              <a:rPr lang="en-US" sz="1050" dirty="0" smtClean="0"/>
              <a:t>SOCOM </a:t>
            </a:r>
            <a:r>
              <a:rPr lang="en-US" sz="1050" dirty="0" smtClean="0"/>
              <a:t>(TBD)</a:t>
            </a:r>
            <a:endParaRPr lang="en-US" sz="1050" dirty="0" smtClean="0"/>
          </a:p>
          <a:p>
            <a:pPr marL="1143000" lvl="2" indent="-228600">
              <a:buClrTx/>
            </a:pPr>
            <a:r>
              <a:rPr lang="en-US" sz="1050" dirty="0" smtClean="0"/>
              <a:t>SOUTHCOM </a:t>
            </a:r>
            <a:r>
              <a:rPr lang="en-US" sz="1050" dirty="0" smtClean="0"/>
              <a:t>(TBD)</a:t>
            </a:r>
            <a:endParaRPr lang="en-US" sz="1050" dirty="0" smtClean="0"/>
          </a:p>
          <a:p>
            <a:pPr lvl="1"/>
            <a:r>
              <a:rPr lang="en-US" sz="1100" dirty="0" smtClean="0"/>
              <a:t>NATO (Martin)</a:t>
            </a:r>
          </a:p>
          <a:p>
            <a:pPr lvl="1"/>
            <a:r>
              <a:rPr lang="en-US" sz="1100" dirty="0" smtClean="0"/>
              <a:t>AMC (Fitzgerald)</a:t>
            </a:r>
          </a:p>
          <a:p>
            <a:pPr lvl="1"/>
            <a:r>
              <a:rPr lang="en-US" sz="1100" dirty="0" smtClean="0"/>
              <a:t>NETCOM </a:t>
            </a:r>
            <a:r>
              <a:rPr lang="en-US" sz="1100" dirty="0" smtClean="0"/>
              <a:t>(TBD)</a:t>
            </a:r>
            <a:endParaRPr lang="en-US" sz="1100" dirty="0" smtClean="0"/>
          </a:p>
          <a:p>
            <a:pPr lvl="1"/>
            <a:r>
              <a:rPr lang="en-US" sz="1100" dirty="0" smtClean="0"/>
              <a:t>INSCOM </a:t>
            </a:r>
            <a:r>
              <a:rPr lang="en-US" sz="1100" dirty="0" smtClean="0"/>
              <a:t>(TBD)</a:t>
            </a:r>
            <a:endParaRPr lang="en-US" sz="1100" dirty="0" smtClean="0"/>
          </a:p>
          <a:p>
            <a:pPr marL="742950" lvl="1" indent="-285750"/>
            <a:r>
              <a:rPr lang="en-US" sz="1100" dirty="0" smtClean="0"/>
              <a:t>DISA (TBD)</a:t>
            </a:r>
          </a:p>
        </p:txBody>
      </p:sp>
      <p:sp>
        <p:nvSpPr>
          <p:cNvPr id="14" name="Left Brace 13"/>
          <p:cNvSpPr/>
          <p:nvPr/>
        </p:nvSpPr>
        <p:spPr>
          <a:xfrm rot="5400000">
            <a:off x="3600450" y="-1119187"/>
            <a:ext cx="857250" cy="7143750"/>
          </a:xfrm>
          <a:prstGeom prst="leftBrace">
            <a:avLst/>
          </a:prstGeom>
          <a:no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bwMode="auto">
          <a:xfrm>
            <a:off x="1381125" y="0"/>
            <a:ext cx="4295775" cy="438150"/>
          </a:xfrm>
          <a:noFill/>
          <a:ln>
            <a:miter lim="800000"/>
            <a:headEnd/>
            <a:tailEnd/>
          </a:ln>
        </p:spPr>
        <p:txBody>
          <a:bodyPr vert="horz" wrap="square" lIns="91440" tIns="45720" rIns="91440" bIns="45720" numCol="1" anchor="t" anchorCtr="0" compatLnSpc="1">
            <a:prstTxWarp prst="textNoShape">
              <a:avLst/>
            </a:prstTxWarp>
          </a:bodyPr>
          <a:lstStyle/>
          <a:p>
            <a:r>
              <a:rPr lang="en-US" smtClean="0"/>
              <a:t>Roles and Responsibilities</a:t>
            </a:r>
          </a:p>
        </p:txBody>
      </p:sp>
      <p:sp>
        <p:nvSpPr>
          <p:cNvPr id="70659" name="Content Placeholder 2"/>
          <p:cNvSpPr>
            <a:spLocks noGrp="1"/>
          </p:cNvSpPr>
          <p:nvPr>
            <p:ph idx="1"/>
          </p:nvPr>
        </p:nvSpPr>
        <p:spPr>
          <a:xfrm>
            <a:off x="457200" y="571500"/>
            <a:ext cx="8229600" cy="5191125"/>
          </a:xfrm>
        </p:spPr>
        <p:txBody>
          <a:bodyPr/>
          <a:lstStyle/>
          <a:p>
            <a:r>
              <a:rPr lang="en-US" sz="1600" dirty="0" smtClean="0"/>
              <a:t>Line Manager</a:t>
            </a:r>
          </a:p>
          <a:p>
            <a:pPr lvl="1"/>
            <a:r>
              <a:rPr lang="en-US" sz="1400" dirty="0" smtClean="0"/>
              <a:t>Line managers appoint and direct key personnel, including the capture manager and proposal manager, and either serve as or appoint the review team leader</a:t>
            </a:r>
          </a:p>
          <a:p>
            <a:pPr lvl="2"/>
            <a:r>
              <a:rPr lang="en-US" sz="1400" dirty="0" smtClean="0"/>
              <a:t>Review, approve, direct, and report marketing activity, Appoint key personnel for major procurements, Make key decisions on major procurements</a:t>
            </a:r>
          </a:p>
          <a:p>
            <a:r>
              <a:rPr lang="en-US" sz="1600" dirty="0" smtClean="0"/>
              <a:t>Account Manager/Inside BD</a:t>
            </a:r>
          </a:p>
          <a:p>
            <a:pPr lvl="1"/>
            <a:r>
              <a:rPr lang="en-US" sz="1400" dirty="0" smtClean="0"/>
              <a:t>Continual interaction with customer and industry partners.  Identifies and qualifies opportunities for bid.</a:t>
            </a:r>
          </a:p>
          <a:p>
            <a:pPr lvl="2"/>
            <a:r>
              <a:rPr lang="en-US" sz="1400" dirty="0" smtClean="0"/>
              <a:t>Enters opportunities into </a:t>
            </a:r>
            <a:r>
              <a:rPr lang="en-US" sz="1400" dirty="0" err="1" smtClean="0"/>
              <a:t>GovWin</a:t>
            </a:r>
            <a:r>
              <a:rPr lang="en-US" sz="1400" dirty="0" smtClean="0"/>
              <a:t>, Leads the qualifications for opportunities within customer area, Supports capture, proposals, and reviews as required</a:t>
            </a:r>
          </a:p>
          <a:p>
            <a:r>
              <a:rPr lang="en-US" sz="1600" dirty="0" smtClean="0"/>
              <a:t>Capture Manager</a:t>
            </a:r>
          </a:p>
          <a:p>
            <a:pPr lvl="1"/>
            <a:r>
              <a:rPr lang="en-US" sz="1400" dirty="0" smtClean="0"/>
              <a:t>Dedicated to the overall procurement effort, including capture planning, marketing, and pre-proposal and proposal preparation. The capture manager works in partnership with the proposal manager to develop and implement a strategy for winning a specific contract, with responsibility for the pre-RFP marketing effort and capture strategy development</a:t>
            </a:r>
          </a:p>
          <a:p>
            <a:r>
              <a:rPr lang="en-US" sz="1600" dirty="0" smtClean="0"/>
              <a:t>Proposal Manager</a:t>
            </a:r>
          </a:p>
          <a:p>
            <a:pPr lvl="1"/>
            <a:r>
              <a:rPr lang="en-US" sz="1400" dirty="0" smtClean="0"/>
              <a:t>Responsible for the overall proposal effort and the daily and long-term assignments of the proposal staff</a:t>
            </a:r>
          </a:p>
          <a:p>
            <a:r>
              <a:rPr lang="en-US" sz="1600" dirty="0" smtClean="0"/>
              <a:t>Proposal Coordinator</a:t>
            </a:r>
          </a:p>
          <a:p>
            <a:pPr lvl="1"/>
            <a:r>
              <a:rPr lang="en-US" sz="1400" dirty="0" smtClean="0"/>
              <a:t>Provides day-to-day coordination of the proposal process, including control and supervision of all aspects of the proposal production effort. The coordinator is the principal point of contact between the proposal team and the production staff</a:t>
            </a: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a:xfrm>
            <a:off x="2590800" y="6400800"/>
            <a:ext cx="4572000" cy="457200"/>
          </a:xfrm>
        </p:spPr>
        <p:txBody>
          <a:bodyPr/>
          <a:lstStyle/>
          <a:p>
            <a:pPr>
              <a:defRPr/>
            </a:pPr>
            <a:r>
              <a:rPr lang="en-US" smtClean="0"/>
              <a:t>ManTech Proprietary Information</a:t>
            </a:r>
            <a:endParaRPr lang="en-US"/>
          </a:p>
        </p:txBody>
      </p:sp>
      <p:sp>
        <p:nvSpPr>
          <p:cNvPr id="5" name="Slide Number Placeholder 4"/>
          <p:cNvSpPr>
            <a:spLocks noGrp="1"/>
          </p:cNvSpPr>
          <p:nvPr>
            <p:ph type="sldNum" sz="quarter" idx="11"/>
          </p:nvPr>
        </p:nvSpPr>
        <p:spPr/>
        <p:txBody>
          <a:bodyPr/>
          <a:lstStyle/>
          <a:p>
            <a:pPr>
              <a:defRPr/>
            </a:pPr>
            <a:fld id="{41F9EB69-76D8-4EEC-852D-2561908C9A1E}" type="slidenum">
              <a:rPr lang="en-US" smtClean="0"/>
              <a:pPr>
                <a:defRPr/>
              </a:pPr>
              <a:t>6</a:t>
            </a:fld>
            <a:endParaRPr lang="en-US" dirty="0"/>
          </a:p>
        </p:txBody>
      </p:sp>
      <p:sp>
        <p:nvSpPr>
          <p:cNvPr id="7" name="TextBox 6"/>
          <p:cNvSpPr txBox="1"/>
          <p:nvPr/>
        </p:nvSpPr>
        <p:spPr>
          <a:xfrm>
            <a:off x="3276600" y="533400"/>
            <a:ext cx="2286000" cy="461963"/>
          </a:xfrm>
          <a:prstGeom prst="rect">
            <a:avLst/>
          </a:prstGeom>
          <a:solidFill>
            <a:schemeClr val="accent2">
              <a:lumMod val="40000"/>
              <a:lumOff val="60000"/>
            </a:schemeClr>
          </a:solidFill>
          <a:ln>
            <a:solidFill>
              <a:srgbClr val="000000"/>
            </a:solidFill>
          </a:ln>
        </p:spPr>
        <p:txBody>
          <a:bodyPr>
            <a:spAutoFit/>
          </a:bodyPr>
          <a:lstStyle/>
          <a:p>
            <a:pPr algn="ctr">
              <a:defRPr/>
            </a:pPr>
            <a:r>
              <a:rPr lang="en-US" sz="1200" b="1" dirty="0"/>
              <a:t>VP Proposal Operations</a:t>
            </a:r>
          </a:p>
          <a:p>
            <a:pPr algn="ctr">
              <a:defRPr/>
            </a:pPr>
            <a:r>
              <a:rPr lang="en-US" sz="1200" i="1" dirty="0"/>
              <a:t>Lorraine Mathus</a:t>
            </a:r>
          </a:p>
        </p:txBody>
      </p:sp>
      <p:sp>
        <p:nvSpPr>
          <p:cNvPr id="8" name="TextBox 7"/>
          <p:cNvSpPr txBox="1"/>
          <p:nvPr/>
        </p:nvSpPr>
        <p:spPr>
          <a:xfrm>
            <a:off x="228600" y="2057400"/>
            <a:ext cx="1371600" cy="461963"/>
          </a:xfrm>
          <a:prstGeom prst="rect">
            <a:avLst/>
          </a:prstGeom>
          <a:solidFill>
            <a:schemeClr val="accent2">
              <a:lumMod val="20000"/>
              <a:lumOff val="80000"/>
            </a:schemeClr>
          </a:solidFill>
          <a:ln>
            <a:solidFill>
              <a:srgbClr val="000000"/>
            </a:solidFill>
          </a:ln>
        </p:spPr>
        <p:txBody>
          <a:bodyPr>
            <a:spAutoFit/>
          </a:bodyPr>
          <a:lstStyle/>
          <a:p>
            <a:pPr algn="ctr">
              <a:defRPr/>
            </a:pPr>
            <a:r>
              <a:rPr lang="en-US" sz="1200" b="1" dirty="0">
                <a:solidFill>
                  <a:srgbClr val="FF0000"/>
                </a:solidFill>
                <a:latin typeface="Arial Narrow" pitchFamily="34" charset="0"/>
              </a:rPr>
              <a:t>Senior PropM #1</a:t>
            </a:r>
          </a:p>
          <a:p>
            <a:pPr algn="ctr">
              <a:defRPr/>
            </a:pPr>
            <a:r>
              <a:rPr lang="en-US" sz="1200" b="1" dirty="0">
                <a:solidFill>
                  <a:srgbClr val="FF0000"/>
                </a:solidFill>
                <a:latin typeface="Arial Narrow" pitchFamily="34" charset="0"/>
              </a:rPr>
              <a:t>(Tier 1)</a:t>
            </a:r>
          </a:p>
        </p:txBody>
      </p:sp>
      <p:sp>
        <p:nvSpPr>
          <p:cNvPr id="9" name="TextBox 8"/>
          <p:cNvSpPr txBox="1"/>
          <p:nvPr/>
        </p:nvSpPr>
        <p:spPr>
          <a:xfrm>
            <a:off x="1828800" y="2057400"/>
            <a:ext cx="1905000" cy="461963"/>
          </a:xfrm>
          <a:prstGeom prst="rect">
            <a:avLst/>
          </a:prstGeom>
          <a:solidFill>
            <a:schemeClr val="accent2">
              <a:lumMod val="40000"/>
              <a:lumOff val="60000"/>
            </a:schemeClr>
          </a:solidFill>
          <a:ln>
            <a:solidFill>
              <a:srgbClr val="000000"/>
            </a:solidFill>
          </a:ln>
        </p:spPr>
        <p:txBody>
          <a:bodyPr>
            <a:spAutoFit/>
          </a:bodyPr>
          <a:lstStyle/>
          <a:p>
            <a:pPr algn="ctr">
              <a:defRPr/>
            </a:pPr>
            <a:r>
              <a:rPr lang="en-US" sz="1200" b="1" dirty="0">
                <a:latin typeface="Arial Narrow" pitchFamily="34" charset="0"/>
              </a:rPr>
              <a:t>MCTS Prop Ops (Tier 2,3)</a:t>
            </a:r>
          </a:p>
          <a:p>
            <a:pPr algn="ctr">
              <a:defRPr/>
            </a:pPr>
            <a:r>
              <a:rPr lang="en-US" sz="1200" b="1" i="1" dirty="0">
                <a:solidFill>
                  <a:srgbClr val="FF0000"/>
                </a:solidFill>
                <a:latin typeface="Arial Narrow" pitchFamily="34" charset="0"/>
              </a:rPr>
              <a:t>TBD</a:t>
            </a:r>
            <a:r>
              <a:rPr lang="en-US" sz="1200" i="1" dirty="0">
                <a:latin typeface="Arial Narrow" pitchFamily="34" charset="0"/>
              </a:rPr>
              <a:t>, Manager</a:t>
            </a:r>
          </a:p>
        </p:txBody>
      </p:sp>
      <p:sp>
        <p:nvSpPr>
          <p:cNvPr id="10" name="TextBox 9"/>
          <p:cNvSpPr txBox="1"/>
          <p:nvPr/>
        </p:nvSpPr>
        <p:spPr>
          <a:xfrm>
            <a:off x="1828800" y="3276600"/>
            <a:ext cx="1905000" cy="461963"/>
          </a:xfrm>
          <a:prstGeom prst="rect">
            <a:avLst/>
          </a:prstGeom>
          <a:solidFill>
            <a:schemeClr val="accent2">
              <a:lumMod val="40000"/>
              <a:lumOff val="60000"/>
            </a:schemeClr>
          </a:solidFill>
          <a:ln>
            <a:solidFill>
              <a:srgbClr val="000000"/>
            </a:solidFill>
          </a:ln>
        </p:spPr>
        <p:txBody>
          <a:bodyPr>
            <a:spAutoFit/>
          </a:bodyPr>
          <a:lstStyle/>
          <a:p>
            <a:pPr algn="ctr">
              <a:defRPr/>
            </a:pPr>
            <a:r>
              <a:rPr lang="en-US" sz="1200" b="1" dirty="0">
                <a:latin typeface="Arial Narrow" pitchFamily="34" charset="0"/>
              </a:rPr>
              <a:t>SEAT Prop Ops (Tier 2,3)</a:t>
            </a:r>
          </a:p>
          <a:p>
            <a:pPr algn="ctr">
              <a:defRPr/>
            </a:pPr>
            <a:r>
              <a:rPr lang="en-US" sz="1200" b="1" i="1" dirty="0">
                <a:solidFill>
                  <a:srgbClr val="FF0000"/>
                </a:solidFill>
                <a:latin typeface="Arial Narrow" pitchFamily="34" charset="0"/>
              </a:rPr>
              <a:t>TBD</a:t>
            </a:r>
            <a:r>
              <a:rPr lang="en-US" sz="1200" i="1" dirty="0">
                <a:latin typeface="Arial Narrow" pitchFamily="34" charset="0"/>
              </a:rPr>
              <a:t>, Manager</a:t>
            </a:r>
          </a:p>
        </p:txBody>
      </p:sp>
      <p:sp>
        <p:nvSpPr>
          <p:cNvPr id="21512" name="TextBox 11"/>
          <p:cNvSpPr txBox="1">
            <a:spLocks noChangeArrowheads="1"/>
          </p:cNvSpPr>
          <p:nvPr/>
        </p:nvSpPr>
        <p:spPr bwMode="auto">
          <a:xfrm>
            <a:off x="1981200" y="2514600"/>
            <a:ext cx="18288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Paul Lietzan, PropM,  SSBI</a:t>
            </a:r>
          </a:p>
        </p:txBody>
      </p:sp>
      <p:sp>
        <p:nvSpPr>
          <p:cNvPr id="15" name="TextBox 14"/>
          <p:cNvSpPr txBox="1"/>
          <p:nvPr/>
        </p:nvSpPr>
        <p:spPr>
          <a:xfrm>
            <a:off x="1828800" y="4495800"/>
            <a:ext cx="1905000" cy="461963"/>
          </a:xfrm>
          <a:prstGeom prst="rect">
            <a:avLst/>
          </a:prstGeom>
          <a:solidFill>
            <a:schemeClr val="accent2">
              <a:lumMod val="40000"/>
              <a:lumOff val="60000"/>
            </a:schemeClr>
          </a:solidFill>
          <a:ln>
            <a:solidFill>
              <a:srgbClr val="000000"/>
            </a:solidFill>
          </a:ln>
        </p:spPr>
        <p:txBody>
          <a:bodyPr>
            <a:spAutoFit/>
          </a:bodyPr>
          <a:lstStyle/>
          <a:p>
            <a:pPr algn="ctr">
              <a:defRPr/>
            </a:pPr>
            <a:r>
              <a:rPr lang="en-US" sz="1200" b="1" dirty="0">
                <a:latin typeface="Arial Narrow" pitchFamily="34" charset="0"/>
              </a:rPr>
              <a:t>TSG Prop Ops (Tier 2,3)</a:t>
            </a:r>
          </a:p>
          <a:p>
            <a:pPr algn="ctr">
              <a:defRPr/>
            </a:pPr>
            <a:r>
              <a:rPr lang="en-US" sz="1200" b="1" i="1" dirty="0">
                <a:latin typeface="Arial Narrow" pitchFamily="34" charset="0"/>
              </a:rPr>
              <a:t>Carolyn Ryan</a:t>
            </a:r>
            <a:r>
              <a:rPr lang="en-US" sz="1200" i="1" dirty="0">
                <a:latin typeface="Arial Narrow" pitchFamily="34" charset="0"/>
              </a:rPr>
              <a:t>, </a:t>
            </a:r>
            <a:r>
              <a:rPr lang="en-US" sz="1200" b="1" i="1" dirty="0">
                <a:latin typeface="Arial Narrow" pitchFamily="34" charset="0"/>
              </a:rPr>
              <a:t>Manager</a:t>
            </a:r>
            <a:r>
              <a:rPr lang="en-US" sz="1200" i="1" dirty="0">
                <a:latin typeface="Arial Narrow" pitchFamily="34" charset="0"/>
              </a:rPr>
              <a:t> </a:t>
            </a:r>
            <a:r>
              <a:rPr lang="en-US" sz="1200" b="1" i="1" dirty="0">
                <a:latin typeface="Arial Narrow" pitchFamily="34" charset="0"/>
              </a:rPr>
              <a:t>TS</a:t>
            </a:r>
          </a:p>
        </p:txBody>
      </p:sp>
      <p:sp>
        <p:nvSpPr>
          <p:cNvPr id="21514" name="TextBox 20"/>
          <p:cNvSpPr txBox="1">
            <a:spLocks noChangeArrowheads="1"/>
          </p:cNvSpPr>
          <p:nvPr/>
        </p:nvSpPr>
        <p:spPr bwMode="auto">
          <a:xfrm>
            <a:off x="1981200" y="2743200"/>
            <a:ext cx="20574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Rich Vanderhyde, PropM, SSBI</a:t>
            </a:r>
          </a:p>
        </p:txBody>
      </p:sp>
      <p:sp>
        <p:nvSpPr>
          <p:cNvPr id="21515" name="TextBox 21"/>
          <p:cNvSpPr txBox="1">
            <a:spLocks noChangeArrowheads="1"/>
          </p:cNvSpPr>
          <p:nvPr/>
        </p:nvSpPr>
        <p:spPr bwMode="auto">
          <a:xfrm>
            <a:off x="1981200" y="3733800"/>
            <a:ext cx="21336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Lydia Rodriguez, PropM, TS/SCI</a:t>
            </a:r>
          </a:p>
        </p:txBody>
      </p:sp>
      <p:sp>
        <p:nvSpPr>
          <p:cNvPr id="21516" name="TextBox 23"/>
          <p:cNvSpPr txBox="1">
            <a:spLocks noChangeArrowheads="1"/>
          </p:cNvSpPr>
          <p:nvPr/>
        </p:nvSpPr>
        <p:spPr bwMode="auto">
          <a:xfrm>
            <a:off x="1981200" y="4953000"/>
            <a:ext cx="18288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Laura Hill, PropM, TS </a:t>
            </a:r>
          </a:p>
        </p:txBody>
      </p:sp>
      <p:sp>
        <p:nvSpPr>
          <p:cNvPr id="21517" name="TextBox 24"/>
          <p:cNvSpPr txBox="1">
            <a:spLocks noChangeArrowheads="1"/>
          </p:cNvSpPr>
          <p:nvPr/>
        </p:nvSpPr>
        <p:spPr bwMode="auto">
          <a:xfrm>
            <a:off x="1981200" y="5181600"/>
            <a:ext cx="22860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Jason Madden, PropM, Secret</a:t>
            </a:r>
          </a:p>
        </p:txBody>
      </p:sp>
      <p:sp>
        <p:nvSpPr>
          <p:cNvPr id="21518" name="TextBox 25"/>
          <p:cNvSpPr txBox="1">
            <a:spLocks noChangeArrowheads="1"/>
          </p:cNvSpPr>
          <p:nvPr/>
        </p:nvSpPr>
        <p:spPr bwMode="auto">
          <a:xfrm>
            <a:off x="1981200" y="5410200"/>
            <a:ext cx="1828800" cy="276225"/>
          </a:xfrm>
          <a:prstGeom prst="rect">
            <a:avLst/>
          </a:prstGeom>
          <a:noFill/>
          <a:ln w="9525">
            <a:noFill/>
            <a:miter lim="800000"/>
            <a:headEnd/>
            <a:tailEnd/>
          </a:ln>
        </p:spPr>
        <p:txBody>
          <a:bodyPr>
            <a:spAutoFit/>
          </a:bodyPr>
          <a:lstStyle/>
          <a:p>
            <a:pPr marL="112713" indent="-112713"/>
            <a:r>
              <a:rPr lang="en-US" sz="1200">
                <a:latin typeface="Arial Narrow" pitchFamily="34" charset="0"/>
              </a:rPr>
              <a:t>Grant Williams, PropM</a:t>
            </a:r>
          </a:p>
        </p:txBody>
      </p:sp>
      <p:sp>
        <p:nvSpPr>
          <p:cNvPr id="27" name="TextBox 26"/>
          <p:cNvSpPr txBox="1"/>
          <p:nvPr/>
        </p:nvSpPr>
        <p:spPr>
          <a:xfrm>
            <a:off x="5486400" y="2057400"/>
            <a:ext cx="1600200" cy="461963"/>
          </a:xfrm>
          <a:prstGeom prst="rect">
            <a:avLst/>
          </a:prstGeom>
          <a:solidFill>
            <a:schemeClr val="accent2">
              <a:lumMod val="40000"/>
              <a:lumOff val="60000"/>
            </a:schemeClr>
          </a:solidFill>
          <a:ln>
            <a:solidFill>
              <a:srgbClr val="000000"/>
            </a:solidFill>
          </a:ln>
        </p:spPr>
        <p:txBody>
          <a:bodyPr>
            <a:spAutoFit/>
          </a:bodyPr>
          <a:lstStyle/>
          <a:p>
            <a:pPr algn="ctr">
              <a:defRPr/>
            </a:pPr>
            <a:r>
              <a:rPr lang="en-US" sz="1200" b="1" dirty="0">
                <a:latin typeface="Arial Narrow" pitchFamily="34" charset="0"/>
              </a:rPr>
              <a:t>Resources Manager</a:t>
            </a:r>
          </a:p>
          <a:p>
            <a:pPr algn="ctr">
              <a:defRPr/>
            </a:pPr>
            <a:r>
              <a:rPr lang="en-US" sz="1200" i="1" dirty="0">
                <a:latin typeface="Arial Narrow" pitchFamily="34" charset="0"/>
              </a:rPr>
              <a:t>Melony Shadrick</a:t>
            </a:r>
            <a:r>
              <a:rPr lang="en-US" sz="1200" b="1" i="1" dirty="0">
                <a:latin typeface="Arial Narrow" pitchFamily="34" charset="0"/>
              </a:rPr>
              <a:t> TS</a:t>
            </a:r>
          </a:p>
        </p:txBody>
      </p:sp>
      <p:sp>
        <p:nvSpPr>
          <p:cNvPr id="21520" name="TextBox 30"/>
          <p:cNvSpPr txBox="1">
            <a:spLocks noChangeArrowheads="1"/>
          </p:cNvSpPr>
          <p:nvPr/>
        </p:nvSpPr>
        <p:spPr bwMode="auto">
          <a:xfrm>
            <a:off x="5638800" y="4114800"/>
            <a:ext cx="16764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 Kristin Brewer, Secret</a:t>
            </a:r>
          </a:p>
        </p:txBody>
      </p:sp>
      <p:sp>
        <p:nvSpPr>
          <p:cNvPr id="21521" name="TextBox 31"/>
          <p:cNvSpPr txBox="1">
            <a:spLocks noChangeArrowheads="1"/>
          </p:cNvSpPr>
          <p:nvPr/>
        </p:nvSpPr>
        <p:spPr bwMode="auto">
          <a:xfrm>
            <a:off x="1981200" y="2971800"/>
            <a:ext cx="1828800" cy="276225"/>
          </a:xfrm>
          <a:prstGeom prst="rect">
            <a:avLst/>
          </a:prstGeom>
          <a:noFill/>
          <a:ln w="9525">
            <a:noFill/>
            <a:miter lim="800000"/>
            <a:headEnd/>
            <a:tailEnd/>
          </a:ln>
        </p:spPr>
        <p:txBody>
          <a:bodyPr>
            <a:spAutoFit/>
          </a:bodyPr>
          <a:lstStyle/>
          <a:p>
            <a:pPr marL="112713" indent="-112713"/>
            <a:r>
              <a:rPr lang="en-US" sz="1200">
                <a:solidFill>
                  <a:srgbClr val="FF0000"/>
                </a:solidFill>
                <a:latin typeface="Arial Narrow" pitchFamily="34" charset="0"/>
              </a:rPr>
              <a:t>Proposal Coordinator</a:t>
            </a:r>
          </a:p>
        </p:txBody>
      </p:sp>
      <p:sp>
        <p:nvSpPr>
          <p:cNvPr id="21522" name="TextBox 32"/>
          <p:cNvSpPr txBox="1">
            <a:spLocks noChangeArrowheads="1"/>
          </p:cNvSpPr>
          <p:nvPr/>
        </p:nvSpPr>
        <p:spPr bwMode="auto">
          <a:xfrm>
            <a:off x="1905000" y="4191000"/>
            <a:ext cx="2438400" cy="276225"/>
          </a:xfrm>
          <a:prstGeom prst="rect">
            <a:avLst/>
          </a:prstGeom>
          <a:noFill/>
          <a:ln w="9525">
            <a:noFill/>
            <a:miter lim="800000"/>
            <a:headEnd/>
            <a:tailEnd/>
          </a:ln>
        </p:spPr>
        <p:txBody>
          <a:bodyPr>
            <a:spAutoFit/>
          </a:bodyPr>
          <a:lstStyle/>
          <a:p>
            <a:pPr marL="112713" indent="-112713"/>
            <a:r>
              <a:rPr lang="en-US" sz="1200">
                <a:latin typeface="Arial Narrow" pitchFamily="34" charset="0"/>
              </a:rPr>
              <a:t> Greg Campbell, Proposal Coordinator</a:t>
            </a:r>
          </a:p>
        </p:txBody>
      </p:sp>
      <p:sp>
        <p:nvSpPr>
          <p:cNvPr id="34" name="TextBox 33"/>
          <p:cNvSpPr txBox="1"/>
          <p:nvPr/>
        </p:nvSpPr>
        <p:spPr>
          <a:xfrm>
            <a:off x="3886200" y="2057400"/>
            <a:ext cx="1524000" cy="461963"/>
          </a:xfrm>
          <a:prstGeom prst="rect">
            <a:avLst/>
          </a:prstGeom>
          <a:solidFill>
            <a:schemeClr val="accent2">
              <a:lumMod val="40000"/>
              <a:lumOff val="60000"/>
            </a:schemeClr>
          </a:solidFill>
          <a:ln>
            <a:solidFill>
              <a:srgbClr val="000000"/>
            </a:solidFill>
          </a:ln>
        </p:spPr>
        <p:txBody>
          <a:bodyPr>
            <a:spAutoFit/>
          </a:bodyPr>
          <a:lstStyle/>
          <a:p>
            <a:pPr algn="ctr">
              <a:defRPr/>
            </a:pPr>
            <a:r>
              <a:rPr lang="en-US" sz="1200" b="1" dirty="0">
                <a:latin typeface="Arial Narrow" pitchFamily="34" charset="0"/>
              </a:rPr>
              <a:t>Past Perf &amp; Authors</a:t>
            </a:r>
          </a:p>
          <a:p>
            <a:pPr algn="ctr">
              <a:defRPr/>
            </a:pPr>
            <a:r>
              <a:rPr lang="en-US" sz="1200" b="1" i="1" dirty="0">
                <a:solidFill>
                  <a:srgbClr val="FF0000"/>
                </a:solidFill>
                <a:latin typeface="Arial Narrow" pitchFamily="34" charset="0"/>
              </a:rPr>
              <a:t>TBD</a:t>
            </a:r>
            <a:r>
              <a:rPr lang="en-US" sz="1200" b="1" dirty="0">
                <a:latin typeface="Arial Narrow" pitchFamily="34" charset="0"/>
              </a:rPr>
              <a:t>, </a:t>
            </a:r>
            <a:r>
              <a:rPr lang="en-US" sz="1200" i="1" dirty="0">
                <a:latin typeface="Arial Narrow" pitchFamily="34" charset="0"/>
              </a:rPr>
              <a:t>Manager</a:t>
            </a:r>
          </a:p>
        </p:txBody>
      </p:sp>
      <p:sp>
        <p:nvSpPr>
          <p:cNvPr id="21524" name="TextBox 34"/>
          <p:cNvSpPr txBox="1">
            <a:spLocks noChangeArrowheads="1"/>
          </p:cNvSpPr>
          <p:nvPr/>
        </p:nvSpPr>
        <p:spPr bwMode="auto">
          <a:xfrm>
            <a:off x="4038600" y="2895600"/>
            <a:ext cx="16002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 Stephen Horn, Secret</a:t>
            </a:r>
          </a:p>
        </p:txBody>
      </p:sp>
      <p:sp>
        <p:nvSpPr>
          <p:cNvPr id="21525" name="TextBox 35"/>
          <p:cNvSpPr txBox="1">
            <a:spLocks noChangeArrowheads="1"/>
          </p:cNvSpPr>
          <p:nvPr/>
        </p:nvSpPr>
        <p:spPr bwMode="auto">
          <a:xfrm>
            <a:off x="4038600" y="3076575"/>
            <a:ext cx="1371600" cy="276225"/>
          </a:xfrm>
          <a:prstGeom prst="rect">
            <a:avLst/>
          </a:prstGeom>
          <a:noFill/>
          <a:ln w="9525">
            <a:noFill/>
            <a:miter lim="800000"/>
            <a:headEnd/>
            <a:tailEnd/>
          </a:ln>
        </p:spPr>
        <p:txBody>
          <a:bodyPr>
            <a:spAutoFit/>
          </a:bodyPr>
          <a:lstStyle/>
          <a:p>
            <a:pPr marL="112713" indent="-112713"/>
            <a:r>
              <a:rPr lang="en-US" sz="1200">
                <a:solidFill>
                  <a:srgbClr val="FF0000"/>
                </a:solidFill>
                <a:latin typeface="Arial Narrow" pitchFamily="34" charset="0"/>
              </a:rPr>
              <a:t>-- PP Lead/Author #2</a:t>
            </a:r>
          </a:p>
        </p:txBody>
      </p:sp>
      <p:sp>
        <p:nvSpPr>
          <p:cNvPr id="21526" name="TextBox 36"/>
          <p:cNvSpPr txBox="1">
            <a:spLocks noChangeArrowheads="1"/>
          </p:cNvSpPr>
          <p:nvPr/>
        </p:nvSpPr>
        <p:spPr bwMode="auto">
          <a:xfrm>
            <a:off x="4038600" y="3290888"/>
            <a:ext cx="1371600" cy="276225"/>
          </a:xfrm>
          <a:prstGeom prst="rect">
            <a:avLst/>
          </a:prstGeom>
          <a:noFill/>
          <a:ln w="9525">
            <a:noFill/>
            <a:miter lim="800000"/>
            <a:headEnd/>
            <a:tailEnd/>
          </a:ln>
        </p:spPr>
        <p:txBody>
          <a:bodyPr>
            <a:spAutoFit/>
          </a:bodyPr>
          <a:lstStyle/>
          <a:p>
            <a:pPr marL="112713" indent="-112713"/>
            <a:r>
              <a:rPr lang="en-US" sz="1200">
                <a:solidFill>
                  <a:srgbClr val="FF0000"/>
                </a:solidFill>
                <a:latin typeface="Arial Narrow" pitchFamily="34" charset="0"/>
              </a:rPr>
              <a:t>-- PP Lead/Author #3</a:t>
            </a:r>
          </a:p>
        </p:txBody>
      </p:sp>
      <p:sp>
        <p:nvSpPr>
          <p:cNvPr id="21527" name="TextBox 37"/>
          <p:cNvSpPr txBox="1">
            <a:spLocks noChangeArrowheads="1"/>
          </p:cNvSpPr>
          <p:nvPr/>
        </p:nvSpPr>
        <p:spPr bwMode="auto">
          <a:xfrm>
            <a:off x="4038600" y="3505200"/>
            <a:ext cx="1371600" cy="276225"/>
          </a:xfrm>
          <a:prstGeom prst="rect">
            <a:avLst/>
          </a:prstGeom>
          <a:noFill/>
          <a:ln w="9525">
            <a:noFill/>
            <a:miter lim="800000"/>
            <a:headEnd/>
            <a:tailEnd/>
          </a:ln>
        </p:spPr>
        <p:txBody>
          <a:bodyPr>
            <a:spAutoFit/>
          </a:bodyPr>
          <a:lstStyle/>
          <a:p>
            <a:pPr marL="112713" indent="-112713"/>
            <a:r>
              <a:rPr lang="en-US" sz="1200">
                <a:solidFill>
                  <a:srgbClr val="FF0000"/>
                </a:solidFill>
                <a:latin typeface="Arial Narrow" pitchFamily="34" charset="0"/>
              </a:rPr>
              <a:t>-- PP Lead/Author #4</a:t>
            </a:r>
          </a:p>
        </p:txBody>
      </p:sp>
      <p:sp>
        <p:nvSpPr>
          <p:cNvPr id="39" name="TextBox 38"/>
          <p:cNvSpPr txBox="1"/>
          <p:nvPr/>
        </p:nvSpPr>
        <p:spPr>
          <a:xfrm>
            <a:off x="5715000" y="3886200"/>
            <a:ext cx="1600200" cy="276225"/>
          </a:xfrm>
          <a:prstGeom prst="rect">
            <a:avLst/>
          </a:prstGeom>
          <a:solidFill>
            <a:schemeClr val="accent2">
              <a:lumMod val="20000"/>
              <a:lumOff val="80000"/>
            </a:schemeClr>
          </a:solidFill>
          <a:ln>
            <a:solidFill>
              <a:srgbClr val="000000"/>
            </a:solidFill>
          </a:ln>
        </p:spPr>
        <p:txBody>
          <a:bodyPr>
            <a:spAutoFit/>
          </a:bodyPr>
          <a:lstStyle/>
          <a:p>
            <a:pPr algn="ctr">
              <a:defRPr/>
            </a:pPr>
            <a:r>
              <a:rPr lang="en-US" sz="1200" b="1" dirty="0">
                <a:latin typeface="Arial Narrow" pitchFamily="34" charset="0"/>
              </a:rPr>
              <a:t>Proposal Coordinators</a:t>
            </a:r>
          </a:p>
        </p:txBody>
      </p:sp>
      <p:sp>
        <p:nvSpPr>
          <p:cNvPr id="21529" name="TextBox 39"/>
          <p:cNvSpPr txBox="1">
            <a:spLocks noChangeArrowheads="1"/>
          </p:cNvSpPr>
          <p:nvPr/>
        </p:nvSpPr>
        <p:spPr bwMode="auto">
          <a:xfrm>
            <a:off x="5638800" y="4676775"/>
            <a:ext cx="2209800" cy="276225"/>
          </a:xfrm>
          <a:prstGeom prst="rect">
            <a:avLst/>
          </a:prstGeom>
          <a:noFill/>
          <a:ln w="9525">
            <a:noFill/>
            <a:miter lim="800000"/>
            <a:headEnd/>
            <a:tailEnd/>
          </a:ln>
        </p:spPr>
        <p:txBody>
          <a:bodyPr>
            <a:spAutoFit/>
          </a:bodyPr>
          <a:lstStyle/>
          <a:p>
            <a:pPr marL="112713" indent="-112713"/>
            <a:r>
              <a:rPr lang="en-US" sz="1200">
                <a:solidFill>
                  <a:srgbClr val="FF0000"/>
                </a:solidFill>
                <a:latin typeface="Arial Narrow" pitchFamily="34" charset="0"/>
              </a:rPr>
              <a:t>-- Proposal Coordinator #4</a:t>
            </a:r>
          </a:p>
        </p:txBody>
      </p:sp>
      <p:sp>
        <p:nvSpPr>
          <p:cNvPr id="21530" name="TextBox 40"/>
          <p:cNvSpPr txBox="1">
            <a:spLocks noChangeArrowheads="1"/>
          </p:cNvSpPr>
          <p:nvPr/>
        </p:nvSpPr>
        <p:spPr bwMode="auto">
          <a:xfrm>
            <a:off x="5638800" y="4295775"/>
            <a:ext cx="1905000" cy="276225"/>
          </a:xfrm>
          <a:prstGeom prst="rect">
            <a:avLst/>
          </a:prstGeom>
          <a:noFill/>
          <a:ln w="9525">
            <a:noFill/>
            <a:miter lim="800000"/>
            <a:headEnd/>
            <a:tailEnd/>
          </a:ln>
        </p:spPr>
        <p:txBody>
          <a:bodyPr>
            <a:spAutoFit/>
          </a:bodyPr>
          <a:lstStyle/>
          <a:p>
            <a:pPr marL="112713" indent="-112713"/>
            <a:r>
              <a:rPr lang="en-US" sz="1200" b="1">
                <a:solidFill>
                  <a:srgbClr val="FF0000"/>
                </a:solidFill>
                <a:latin typeface="Arial Narrow" pitchFamily="34" charset="0"/>
              </a:rPr>
              <a:t>-- </a:t>
            </a:r>
            <a:r>
              <a:rPr lang="en-US" sz="1200" b="1">
                <a:latin typeface="Arial Narrow" pitchFamily="34" charset="0"/>
              </a:rPr>
              <a:t>Maxine Contee, TS</a:t>
            </a:r>
          </a:p>
        </p:txBody>
      </p:sp>
      <p:sp>
        <p:nvSpPr>
          <p:cNvPr id="21531" name="TextBox 41"/>
          <p:cNvSpPr txBox="1">
            <a:spLocks noChangeArrowheads="1"/>
          </p:cNvSpPr>
          <p:nvPr/>
        </p:nvSpPr>
        <p:spPr bwMode="auto">
          <a:xfrm>
            <a:off x="5638800" y="4495800"/>
            <a:ext cx="1752600" cy="277813"/>
          </a:xfrm>
          <a:prstGeom prst="rect">
            <a:avLst/>
          </a:prstGeom>
          <a:noFill/>
          <a:ln w="9525">
            <a:noFill/>
            <a:miter lim="800000"/>
            <a:headEnd/>
            <a:tailEnd/>
          </a:ln>
        </p:spPr>
        <p:txBody>
          <a:bodyPr>
            <a:spAutoFit/>
          </a:bodyPr>
          <a:lstStyle/>
          <a:p>
            <a:pPr marL="112713" indent="-112713"/>
            <a:r>
              <a:rPr lang="en-US" sz="1200">
                <a:solidFill>
                  <a:srgbClr val="FF0000"/>
                </a:solidFill>
                <a:latin typeface="Arial Narrow" pitchFamily="34" charset="0"/>
              </a:rPr>
              <a:t>-- Proposal Coordinator #3</a:t>
            </a:r>
          </a:p>
        </p:txBody>
      </p:sp>
      <p:sp>
        <p:nvSpPr>
          <p:cNvPr id="44" name="TextBox 43"/>
          <p:cNvSpPr txBox="1"/>
          <p:nvPr/>
        </p:nvSpPr>
        <p:spPr>
          <a:xfrm>
            <a:off x="4114800" y="3810000"/>
            <a:ext cx="1143000" cy="276225"/>
          </a:xfrm>
          <a:prstGeom prst="rect">
            <a:avLst/>
          </a:prstGeom>
          <a:solidFill>
            <a:schemeClr val="accent2">
              <a:lumMod val="20000"/>
              <a:lumOff val="80000"/>
            </a:schemeClr>
          </a:solidFill>
          <a:ln>
            <a:solidFill>
              <a:srgbClr val="000000"/>
            </a:solidFill>
          </a:ln>
        </p:spPr>
        <p:txBody>
          <a:bodyPr>
            <a:spAutoFit/>
          </a:bodyPr>
          <a:lstStyle/>
          <a:p>
            <a:pPr algn="ctr">
              <a:defRPr/>
            </a:pPr>
            <a:r>
              <a:rPr lang="en-US" sz="1200" b="1" dirty="0">
                <a:latin typeface="Arial Narrow" pitchFamily="34" charset="0"/>
              </a:rPr>
              <a:t>Authors</a:t>
            </a:r>
          </a:p>
        </p:txBody>
      </p:sp>
      <p:sp>
        <p:nvSpPr>
          <p:cNvPr id="50" name="TextBox 49"/>
          <p:cNvSpPr txBox="1"/>
          <p:nvPr/>
        </p:nvSpPr>
        <p:spPr>
          <a:xfrm>
            <a:off x="7162800" y="2057400"/>
            <a:ext cx="1600200" cy="461963"/>
          </a:xfrm>
          <a:prstGeom prst="rect">
            <a:avLst/>
          </a:prstGeom>
          <a:solidFill>
            <a:schemeClr val="accent2">
              <a:lumMod val="40000"/>
              <a:lumOff val="60000"/>
            </a:schemeClr>
          </a:solidFill>
          <a:ln>
            <a:solidFill>
              <a:srgbClr val="000000"/>
            </a:solidFill>
          </a:ln>
        </p:spPr>
        <p:txBody>
          <a:bodyPr>
            <a:spAutoFit/>
          </a:bodyPr>
          <a:lstStyle/>
          <a:p>
            <a:pPr algn="ctr">
              <a:defRPr/>
            </a:pPr>
            <a:r>
              <a:rPr lang="en-US" sz="1200" b="1" dirty="0">
                <a:latin typeface="Arial Narrow" pitchFamily="34" charset="0"/>
              </a:rPr>
              <a:t>Production</a:t>
            </a:r>
          </a:p>
          <a:p>
            <a:pPr algn="ctr">
              <a:defRPr/>
            </a:pPr>
            <a:r>
              <a:rPr lang="en-US" sz="1200" i="1" dirty="0">
                <a:latin typeface="Arial Narrow" pitchFamily="34" charset="0"/>
              </a:rPr>
              <a:t>Cor Johnson, Manager</a:t>
            </a:r>
            <a:endParaRPr lang="en-US" sz="1200" i="1" dirty="0">
              <a:solidFill>
                <a:srgbClr val="FF0000"/>
              </a:solidFill>
              <a:latin typeface="Arial Narrow" pitchFamily="34" charset="0"/>
            </a:endParaRPr>
          </a:p>
        </p:txBody>
      </p:sp>
      <p:sp>
        <p:nvSpPr>
          <p:cNvPr id="51" name="TextBox 50"/>
          <p:cNvSpPr txBox="1"/>
          <p:nvPr/>
        </p:nvSpPr>
        <p:spPr>
          <a:xfrm>
            <a:off x="7467600" y="2619375"/>
            <a:ext cx="1447800" cy="276225"/>
          </a:xfrm>
          <a:prstGeom prst="rect">
            <a:avLst/>
          </a:prstGeom>
          <a:solidFill>
            <a:schemeClr val="accent2">
              <a:lumMod val="20000"/>
              <a:lumOff val="80000"/>
            </a:schemeClr>
          </a:solidFill>
          <a:ln>
            <a:solidFill>
              <a:srgbClr val="000000"/>
            </a:solidFill>
          </a:ln>
        </p:spPr>
        <p:txBody>
          <a:bodyPr>
            <a:spAutoFit/>
          </a:bodyPr>
          <a:lstStyle/>
          <a:p>
            <a:pPr algn="ctr">
              <a:defRPr/>
            </a:pPr>
            <a:r>
              <a:rPr lang="en-US" sz="1200" b="1" dirty="0">
                <a:latin typeface="Arial Narrow" pitchFamily="34" charset="0"/>
              </a:rPr>
              <a:t>Editing &amp; DTP</a:t>
            </a:r>
          </a:p>
        </p:txBody>
      </p:sp>
      <p:sp>
        <p:nvSpPr>
          <p:cNvPr id="21535" name="TextBox 51"/>
          <p:cNvSpPr txBox="1">
            <a:spLocks noChangeArrowheads="1"/>
          </p:cNvSpPr>
          <p:nvPr/>
        </p:nvSpPr>
        <p:spPr bwMode="auto">
          <a:xfrm>
            <a:off x="7391400" y="2924175"/>
            <a:ext cx="17526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 </a:t>
            </a:r>
            <a:r>
              <a:rPr lang="en-US" sz="1200">
                <a:latin typeface="Arial Narrow" pitchFamily="34" charset="0"/>
              </a:rPr>
              <a:t>Jane Bourne, Edit, DTP</a:t>
            </a:r>
          </a:p>
        </p:txBody>
      </p:sp>
      <p:sp>
        <p:nvSpPr>
          <p:cNvPr id="21536" name="TextBox 52"/>
          <p:cNvSpPr txBox="1">
            <a:spLocks noChangeArrowheads="1"/>
          </p:cNvSpPr>
          <p:nvPr/>
        </p:nvSpPr>
        <p:spPr bwMode="auto">
          <a:xfrm>
            <a:off x="7391400" y="3576638"/>
            <a:ext cx="1828800" cy="461962"/>
          </a:xfrm>
          <a:prstGeom prst="rect">
            <a:avLst/>
          </a:prstGeom>
          <a:noFill/>
          <a:ln w="9525">
            <a:noFill/>
            <a:miter lim="800000"/>
            <a:headEnd/>
            <a:tailEnd/>
          </a:ln>
        </p:spPr>
        <p:txBody>
          <a:bodyPr>
            <a:spAutoFit/>
          </a:bodyPr>
          <a:lstStyle/>
          <a:p>
            <a:pPr marL="112713" indent="-112713"/>
            <a:r>
              <a:rPr lang="en-US" sz="1200" b="1">
                <a:latin typeface="Arial Narrow" pitchFamily="34" charset="0"/>
              </a:rPr>
              <a:t>-- Frances Lawson Edit, DTP, TS/SCI </a:t>
            </a:r>
          </a:p>
        </p:txBody>
      </p:sp>
      <p:sp>
        <p:nvSpPr>
          <p:cNvPr id="21537" name="TextBox 53"/>
          <p:cNvSpPr txBox="1">
            <a:spLocks noChangeArrowheads="1"/>
          </p:cNvSpPr>
          <p:nvPr/>
        </p:nvSpPr>
        <p:spPr bwMode="auto">
          <a:xfrm>
            <a:off x="7391400" y="3124200"/>
            <a:ext cx="17526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 </a:t>
            </a:r>
            <a:r>
              <a:rPr lang="en-US" sz="1200">
                <a:latin typeface="Arial Narrow" pitchFamily="34" charset="0"/>
              </a:rPr>
              <a:t>Sandi Galle, Edit, DTP</a:t>
            </a:r>
          </a:p>
        </p:txBody>
      </p:sp>
      <p:sp>
        <p:nvSpPr>
          <p:cNvPr id="21538" name="TextBox 54"/>
          <p:cNvSpPr txBox="1">
            <a:spLocks noChangeArrowheads="1"/>
          </p:cNvSpPr>
          <p:nvPr/>
        </p:nvSpPr>
        <p:spPr bwMode="auto">
          <a:xfrm>
            <a:off x="7391400" y="3914775"/>
            <a:ext cx="16002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 </a:t>
            </a:r>
            <a:r>
              <a:rPr lang="en-US" sz="1200">
                <a:latin typeface="Arial Narrow" pitchFamily="34" charset="0"/>
              </a:rPr>
              <a:t>Jim Williamson, DTP</a:t>
            </a:r>
          </a:p>
        </p:txBody>
      </p:sp>
      <p:sp>
        <p:nvSpPr>
          <p:cNvPr id="60" name="TextBox 59"/>
          <p:cNvSpPr txBox="1"/>
          <p:nvPr/>
        </p:nvSpPr>
        <p:spPr>
          <a:xfrm>
            <a:off x="228600" y="2662238"/>
            <a:ext cx="1371600" cy="461962"/>
          </a:xfrm>
          <a:prstGeom prst="rect">
            <a:avLst/>
          </a:prstGeom>
          <a:solidFill>
            <a:schemeClr val="accent2">
              <a:lumMod val="20000"/>
              <a:lumOff val="80000"/>
            </a:schemeClr>
          </a:solidFill>
          <a:ln>
            <a:solidFill>
              <a:srgbClr val="000000"/>
            </a:solidFill>
          </a:ln>
        </p:spPr>
        <p:txBody>
          <a:bodyPr>
            <a:spAutoFit/>
          </a:bodyPr>
          <a:lstStyle/>
          <a:p>
            <a:pPr algn="ctr">
              <a:defRPr/>
            </a:pPr>
            <a:r>
              <a:rPr lang="en-US" sz="1200" b="1" dirty="0">
                <a:solidFill>
                  <a:srgbClr val="FF0000"/>
                </a:solidFill>
                <a:latin typeface="Arial Narrow" pitchFamily="34" charset="0"/>
              </a:rPr>
              <a:t>Senior PropM #1</a:t>
            </a:r>
          </a:p>
          <a:p>
            <a:pPr algn="ctr">
              <a:defRPr/>
            </a:pPr>
            <a:r>
              <a:rPr lang="en-US" sz="1200" b="1" dirty="0">
                <a:solidFill>
                  <a:srgbClr val="FF0000"/>
                </a:solidFill>
                <a:latin typeface="Arial Narrow" pitchFamily="34" charset="0"/>
              </a:rPr>
              <a:t>(Tier 1)</a:t>
            </a:r>
          </a:p>
        </p:txBody>
      </p:sp>
      <p:sp>
        <p:nvSpPr>
          <p:cNvPr id="61" name="TextBox 60"/>
          <p:cNvSpPr txBox="1"/>
          <p:nvPr/>
        </p:nvSpPr>
        <p:spPr>
          <a:xfrm>
            <a:off x="228600" y="3271838"/>
            <a:ext cx="1371600" cy="461962"/>
          </a:xfrm>
          <a:prstGeom prst="rect">
            <a:avLst/>
          </a:prstGeom>
          <a:solidFill>
            <a:schemeClr val="accent2">
              <a:lumMod val="20000"/>
              <a:lumOff val="80000"/>
            </a:schemeClr>
          </a:solidFill>
          <a:ln>
            <a:solidFill>
              <a:srgbClr val="000000"/>
            </a:solidFill>
          </a:ln>
        </p:spPr>
        <p:txBody>
          <a:bodyPr>
            <a:spAutoFit/>
          </a:bodyPr>
          <a:lstStyle/>
          <a:p>
            <a:pPr algn="ctr">
              <a:defRPr/>
            </a:pPr>
            <a:r>
              <a:rPr lang="en-US" sz="1200" b="1" dirty="0">
                <a:solidFill>
                  <a:srgbClr val="FF0000"/>
                </a:solidFill>
                <a:latin typeface="Arial Narrow" pitchFamily="34" charset="0"/>
              </a:rPr>
              <a:t>Senior PropM #1</a:t>
            </a:r>
          </a:p>
          <a:p>
            <a:pPr algn="ctr">
              <a:defRPr/>
            </a:pPr>
            <a:r>
              <a:rPr lang="en-US" sz="1200" b="1" dirty="0">
                <a:solidFill>
                  <a:srgbClr val="FF0000"/>
                </a:solidFill>
                <a:latin typeface="Arial Narrow" pitchFamily="34" charset="0"/>
              </a:rPr>
              <a:t>(Tier 1)</a:t>
            </a:r>
          </a:p>
        </p:txBody>
      </p:sp>
      <p:sp>
        <p:nvSpPr>
          <p:cNvPr id="62" name="TextBox 61"/>
          <p:cNvSpPr txBox="1"/>
          <p:nvPr/>
        </p:nvSpPr>
        <p:spPr>
          <a:xfrm>
            <a:off x="152400" y="3881438"/>
            <a:ext cx="1447800" cy="646112"/>
          </a:xfrm>
          <a:prstGeom prst="rect">
            <a:avLst/>
          </a:prstGeom>
          <a:solidFill>
            <a:schemeClr val="bg2">
              <a:lumMod val="40000"/>
              <a:lumOff val="60000"/>
            </a:schemeClr>
          </a:solidFill>
          <a:ln>
            <a:solidFill>
              <a:srgbClr val="000000"/>
            </a:solidFill>
          </a:ln>
        </p:spPr>
        <p:txBody>
          <a:bodyPr>
            <a:spAutoFit/>
          </a:bodyPr>
          <a:lstStyle/>
          <a:p>
            <a:pPr algn="ctr">
              <a:defRPr/>
            </a:pPr>
            <a:r>
              <a:rPr lang="en-US" sz="1200" b="1" dirty="0">
                <a:latin typeface="Arial Narrow" pitchFamily="34" charset="0"/>
              </a:rPr>
              <a:t>Consultants</a:t>
            </a:r>
          </a:p>
          <a:p>
            <a:pPr algn="ctr">
              <a:defRPr/>
            </a:pPr>
            <a:r>
              <a:rPr lang="en-US" sz="1200" b="1" dirty="0">
                <a:latin typeface="Arial Narrow" pitchFamily="34" charset="0"/>
              </a:rPr>
              <a:t>(Paid for by Bus Grp)</a:t>
            </a:r>
          </a:p>
          <a:p>
            <a:pPr algn="ctr">
              <a:defRPr/>
            </a:pPr>
            <a:r>
              <a:rPr lang="en-US" sz="1200" b="1" dirty="0">
                <a:latin typeface="Arial Narrow" pitchFamily="34" charset="0"/>
              </a:rPr>
              <a:t>(Tier 1)</a:t>
            </a:r>
          </a:p>
        </p:txBody>
      </p:sp>
      <p:sp>
        <p:nvSpPr>
          <p:cNvPr id="63" name="TextBox 62"/>
          <p:cNvSpPr txBox="1"/>
          <p:nvPr/>
        </p:nvSpPr>
        <p:spPr>
          <a:xfrm>
            <a:off x="5715000" y="2590800"/>
            <a:ext cx="1371600" cy="276225"/>
          </a:xfrm>
          <a:prstGeom prst="rect">
            <a:avLst/>
          </a:prstGeom>
          <a:solidFill>
            <a:schemeClr val="accent2">
              <a:lumMod val="20000"/>
              <a:lumOff val="80000"/>
            </a:schemeClr>
          </a:solidFill>
          <a:ln>
            <a:solidFill>
              <a:srgbClr val="000000"/>
            </a:solidFill>
          </a:ln>
        </p:spPr>
        <p:txBody>
          <a:bodyPr>
            <a:spAutoFit/>
          </a:bodyPr>
          <a:lstStyle/>
          <a:p>
            <a:pPr algn="ctr">
              <a:defRPr/>
            </a:pPr>
            <a:r>
              <a:rPr lang="en-US" sz="1200" b="1" dirty="0">
                <a:latin typeface="Arial Narrow" pitchFamily="34" charset="0"/>
              </a:rPr>
              <a:t>Graphics</a:t>
            </a:r>
          </a:p>
        </p:txBody>
      </p:sp>
      <p:sp>
        <p:nvSpPr>
          <p:cNvPr id="21543" name="TextBox 63"/>
          <p:cNvSpPr txBox="1">
            <a:spLocks noChangeArrowheads="1"/>
          </p:cNvSpPr>
          <p:nvPr/>
        </p:nvSpPr>
        <p:spPr bwMode="auto">
          <a:xfrm>
            <a:off x="5638800" y="2867025"/>
            <a:ext cx="16764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 Ryan Mathias, Secret</a:t>
            </a:r>
          </a:p>
        </p:txBody>
      </p:sp>
      <p:sp>
        <p:nvSpPr>
          <p:cNvPr id="21544" name="TextBox 64"/>
          <p:cNvSpPr txBox="1">
            <a:spLocks noChangeArrowheads="1"/>
          </p:cNvSpPr>
          <p:nvPr/>
        </p:nvSpPr>
        <p:spPr bwMode="auto">
          <a:xfrm>
            <a:off x="5638800" y="3048000"/>
            <a:ext cx="17526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 </a:t>
            </a:r>
            <a:r>
              <a:rPr lang="en-US" sz="1200">
                <a:latin typeface="Arial Narrow" pitchFamily="34" charset="0"/>
              </a:rPr>
              <a:t>Rachel Harris</a:t>
            </a:r>
          </a:p>
        </p:txBody>
      </p:sp>
      <p:sp>
        <p:nvSpPr>
          <p:cNvPr id="21545" name="TextBox 65"/>
          <p:cNvSpPr txBox="1">
            <a:spLocks noChangeArrowheads="1"/>
          </p:cNvSpPr>
          <p:nvPr/>
        </p:nvSpPr>
        <p:spPr bwMode="auto">
          <a:xfrm>
            <a:off x="4038600" y="4448175"/>
            <a:ext cx="14478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 </a:t>
            </a:r>
            <a:r>
              <a:rPr lang="en-US" sz="1200">
                <a:solidFill>
                  <a:srgbClr val="FF0000"/>
                </a:solidFill>
                <a:latin typeface="Arial Narrow" pitchFamily="34" charset="0"/>
              </a:rPr>
              <a:t>Tech/Mgt Author #1</a:t>
            </a:r>
          </a:p>
        </p:txBody>
      </p:sp>
      <p:sp>
        <p:nvSpPr>
          <p:cNvPr id="21546" name="TextBox 66"/>
          <p:cNvSpPr txBox="1">
            <a:spLocks noChangeArrowheads="1"/>
          </p:cNvSpPr>
          <p:nvPr/>
        </p:nvSpPr>
        <p:spPr bwMode="auto">
          <a:xfrm>
            <a:off x="4038600" y="4629150"/>
            <a:ext cx="16002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 </a:t>
            </a:r>
            <a:r>
              <a:rPr lang="en-US" sz="1200">
                <a:solidFill>
                  <a:srgbClr val="FF0000"/>
                </a:solidFill>
                <a:latin typeface="Arial Narrow" pitchFamily="34" charset="0"/>
              </a:rPr>
              <a:t>Tech/Mgt Author #2</a:t>
            </a:r>
          </a:p>
        </p:txBody>
      </p:sp>
      <p:sp>
        <p:nvSpPr>
          <p:cNvPr id="21547" name="TextBox 71"/>
          <p:cNvSpPr txBox="1">
            <a:spLocks noChangeArrowheads="1"/>
          </p:cNvSpPr>
          <p:nvPr/>
        </p:nvSpPr>
        <p:spPr bwMode="auto">
          <a:xfrm>
            <a:off x="4038600" y="4038600"/>
            <a:ext cx="14478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 </a:t>
            </a:r>
            <a:r>
              <a:rPr lang="en-US" sz="1200">
                <a:latin typeface="Arial Narrow" pitchFamily="34" charset="0"/>
              </a:rPr>
              <a:t>Candice Ngo</a:t>
            </a:r>
          </a:p>
        </p:txBody>
      </p:sp>
      <p:sp>
        <p:nvSpPr>
          <p:cNvPr id="21548" name="TextBox 72"/>
          <p:cNvSpPr txBox="1">
            <a:spLocks noChangeArrowheads="1"/>
          </p:cNvSpPr>
          <p:nvPr/>
        </p:nvSpPr>
        <p:spPr bwMode="auto">
          <a:xfrm>
            <a:off x="4038600" y="4219575"/>
            <a:ext cx="15240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 </a:t>
            </a:r>
            <a:r>
              <a:rPr lang="en-US" sz="1200">
                <a:solidFill>
                  <a:srgbClr val="FF0000"/>
                </a:solidFill>
                <a:latin typeface="Arial Narrow" pitchFamily="34" charset="0"/>
              </a:rPr>
              <a:t>Resume Writer #2</a:t>
            </a:r>
          </a:p>
        </p:txBody>
      </p:sp>
      <p:sp>
        <p:nvSpPr>
          <p:cNvPr id="21549" name="TextBox 73"/>
          <p:cNvSpPr txBox="1">
            <a:spLocks noChangeArrowheads="1"/>
          </p:cNvSpPr>
          <p:nvPr/>
        </p:nvSpPr>
        <p:spPr bwMode="auto">
          <a:xfrm>
            <a:off x="5638800" y="3457575"/>
            <a:ext cx="12192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 </a:t>
            </a:r>
            <a:r>
              <a:rPr lang="en-US" sz="1200">
                <a:latin typeface="Arial Narrow" pitchFamily="34" charset="0"/>
              </a:rPr>
              <a:t>Doug Days’ Org</a:t>
            </a:r>
          </a:p>
        </p:txBody>
      </p:sp>
      <p:sp>
        <p:nvSpPr>
          <p:cNvPr id="75" name="TextBox 74"/>
          <p:cNvSpPr txBox="1"/>
          <p:nvPr/>
        </p:nvSpPr>
        <p:spPr>
          <a:xfrm>
            <a:off x="7467600" y="4267200"/>
            <a:ext cx="1447800" cy="276225"/>
          </a:xfrm>
          <a:prstGeom prst="rect">
            <a:avLst/>
          </a:prstGeom>
          <a:solidFill>
            <a:schemeClr val="accent2">
              <a:lumMod val="20000"/>
              <a:lumOff val="80000"/>
            </a:schemeClr>
          </a:solidFill>
          <a:ln>
            <a:solidFill>
              <a:srgbClr val="000000"/>
            </a:solidFill>
          </a:ln>
        </p:spPr>
        <p:txBody>
          <a:bodyPr>
            <a:spAutoFit/>
          </a:bodyPr>
          <a:lstStyle/>
          <a:p>
            <a:pPr algn="ctr">
              <a:defRPr/>
            </a:pPr>
            <a:r>
              <a:rPr lang="en-US" sz="1200" b="1" dirty="0">
                <a:latin typeface="Arial Narrow" pitchFamily="34" charset="0"/>
              </a:rPr>
              <a:t>Deliverables</a:t>
            </a:r>
          </a:p>
        </p:txBody>
      </p:sp>
      <p:sp>
        <p:nvSpPr>
          <p:cNvPr id="21551" name="TextBox 75"/>
          <p:cNvSpPr txBox="1">
            <a:spLocks noChangeArrowheads="1"/>
          </p:cNvSpPr>
          <p:nvPr/>
        </p:nvSpPr>
        <p:spPr bwMode="auto">
          <a:xfrm>
            <a:off x="7543800" y="4572000"/>
            <a:ext cx="16002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 </a:t>
            </a:r>
            <a:r>
              <a:rPr lang="en-US" sz="1200">
                <a:latin typeface="Arial Narrow" pitchFamily="34" charset="0"/>
              </a:rPr>
              <a:t>Hector Tardencilla</a:t>
            </a:r>
          </a:p>
        </p:txBody>
      </p:sp>
      <p:sp>
        <p:nvSpPr>
          <p:cNvPr id="21552" name="TextBox 76"/>
          <p:cNvSpPr txBox="1">
            <a:spLocks noChangeArrowheads="1"/>
          </p:cNvSpPr>
          <p:nvPr/>
        </p:nvSpPr>
        <p:spPr bwMode="auto">
          <a:xfrm>
            <a:off x="7543800" y="4800600"/>
            <a:ext cx="14478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 </a:t>
            </a:r>
            <a:r>
              <a:rPr lang="en-US" sz="1200">
                <a:latin typeface="Arial Narrow" pitchFamily="34" charset="0"/>
              </a:rPr>
              <a:t>Tim Deely, Cost Vol</a:t>
            </a:r>
          </a:p>
        </p:txBody>
      </p:sp>
      <p:sp>
        <p:nvSpPr>
          <p:cNvPr id="79" name="TextBox 78"/>
          <p:cNvSpPr txBox="1"/>
          <p:nvPr/>
        </p:nvSpPr>
        <p:spPr>
          <a:xfrm>
            <a:off x="1600200" y="1066800"/>
            <a:ext cx="1600200" cy="461963"/>
          </a:xfrm>
          <a:prstGeom prst="rect">
            <a:avLst/>
          </a:prstGeom>
          <a:solidFill>
            <a:schemeClr val="accent2">
              <a:lumMod val="20000"/>
              <a:lumOff val="80000"/>
            </a:schemeClr>
          </a:solidFill>
          <a:ln>
            <a:solidFill>
              <a:srgbClr val="000000"/>
            </a:solidFill>
          </a:ln>
        </p:spPr>
        <p:txBody>
          <a:bodyPr>
            <a:spAutoFit/>
          </a:bodyPr>
          <a:lstStyle/>
          <a:p>
            <a:pPr algn="ctr">
              <a:defRPr/>
            </a:pPr>
            <a:r>
              <a:rPr lang="en-US" sz="1200" b="1" dirty="0">
                <a:latin typeface="Arial Narrow" pitchFamily="34" charset="0"/>
              </a:rPr>
              <a:t>IT/Tools</a:t>
            </a:r>
          </a:p>
          <a:p>
            <a:pPr algn="ctr">
              <a:defRPr/>
            </a:pPr>
            <a:r>
              <a:rPr lang="en-US" sz="1200" i="1" dirty="0">
                <a:latin typeface="Arial Narrow" pitchFamily="34" charset="0"/>
              </a:rPr>
              <a:t>Jim Scamordella </a:t>
            </a:r>
          </a:p>
        </p:txBody>
      </p:sp>
      <p:cxnSp>
        <p:nvCxnSpPr>
          <p:cNvPr id="21554" name="Shape 81"/>
          <p:cNvCxnSpPr>
            <a:cxnSpLocks noChangeShapeType="1"/>
            <a:endCxn id="63" idx="1"/>
          </p:cNvCxnSpPr>
          <p:nvPr/>
        </p:nvCxnSpPr>
        <p:spPr bwMode="auto">
          <a:xfrm rot="16200000" flipH="1">
            <a:off x="5531643" y="2545557"/>
            <a:ext cx="214313" cy="152400"/>
          </a:xfrm>
          <a:prstGeom prst="bentConnector2">
            <a:avLst/>
          </a:prstGeom>
          <a:noFill/>
          <a:ln w="9525" algn="ctr">
            <a:solidFill>
              <a:schemeClr val="tx1"/>
            </a:solidFill>
            <a:round/>
            <a:headEnd/>
            <a:tailEnd/>
          </a:ln>
        </p:spPr>
      </p:cxnSp>
      <p:cxnSp>
        <p:nvCxnSpPr>
          <p:cNvPr id="21555" name="Shape 83"/>
          <p:cNvCxnSpPr>
            <a:cxnSpLocks noChangeShapeType="1"/>
          </p:cNvCxnSpPr>
          <p:nvPr/>
        </p:nvCxnSpPr>
        <p:spPr bwMode="auto">
          <a:xfrm rot="16200000" flipH="1">
            <a:off x="3359943" y="3193257"/>
            <a:ext cx="1433513" cy="76200"/>
          </a:xfrm>
          <a:prstGeom prst="bentConnector2">
            <a:avLst/>
          </a:prstGeom>
          <a:noFill/>
          <a:ln w="9525" algn="ctr">
            <a:solidFill>
              <a:schemeClr val="tx1"/>
            </a:solidFill>
            <a:round/>
            <a:headEnd/>
            <a:tailEnd/>
          </a:ln>
        </p:spPr>
      </p:cxnSp>
      <p:cxnSp>
        <p:nvCxnSpPr>
          <p:cNvPr id="21556" name="Shape 85"/>
          <p:cNvCxnSpPr>
            <a:cxnSpLocks noChangeShapeType="1"/>
            <a:endCxn id="39" idx="1"/>
          </p:cNvCxnSpPr>
          <p:nvPr/>
        </p:nvCxnSpPr>
        <p:spPr bwMode="auto">
          <a:xfrm rot="16200000" flipH="1">
            <a:off x="4883943" y="3193257"/>
            <a:ext cx="1509713" cy="152400"/>
          </a:xfrm>
          <a:prstGeom prst="bentConnector2">
            <a:avLst/>
          </a:prstGeom>
          <a:noFill/>
          <a:ln w="9525" algn="ctr">
            <a:solidFill>
              <a:schemeClr val="tx1"/>
            </a:solidFill>
            <a:round/>
            <a:headEnd/>
            <a:tailEnd/>
          </a:ln>
        </p:spPr>
      </p:cxnSp>
      <p:cxnSp>
        <p:nvCxnSpPr>
          <p:cNvPr id="21557" name="Shape 89"/>
          <p:cNvCxnSpPr>
            <a:cxnSpLocks noChangeShapeType="1"/>
            <a:endCxn id="51" idx="1"/>
          </p:cNvCxnSpPr>
          <p:nvPr/>
        </p:nvCxnSpPr>
        <p:spPr bwMode="auto">
          <a:xfrm rot="16200000" flipH="1">
            <a:off x="7308056" y="2597944"/>
            <a:ext cx="242888" cy="76200"/>
          </a:xfrm>
          <a:prstGeom prst="bentConnector2">
            <a:avLst/>
          </a:prstGeom>
          <a:noFill/>
          <a:ln w="9525" algn="ctr">
            <a:solidFill>
              <a:schemeClr val="tx1"/>
            </a:solidFill>
            <a:round/>
            <a:headEnd/>
            <a:tailEnd/>
          </a:ln>
        </p:spPr>
      </p:cxnSp>
      <p:cxnSp>
        <p:nvCxnSpPr>
          <p:cNvPr id="21558" name="Shape 91"/>
          <p:cNvCxnSpPr>
            <a:cxnSpLocks noChangeShapeType="1"/>
            <a:endCxn id="75" idx="1"/>
          </p:cNvCxnSpPr>
          <p:nvPr/>
        </p:nvCxnSpPr>
        <p:spPr bwMode="auto">
          <a:xfrm rot="16200000" flipH="1">
            <a:off x="6484143" y="3421857"/>
            <a:ext cx="1890713" cy="76200"/>
          </a:xfrm>
          <a:prstGeom prst="bentConnector2">
            <a:avLst/>
          </a:prstGeom>
          <a:noFill/>
          <a:ln w="9525" algn="ctr">
            <a:solidFill>
              <a:schemeClr val="tx1"/>
            </a:solidFill>
            <a:round/>
            <a:headEnd/>
            <a:tailEnd/>
          </a:ln>
        </p:spPr>
      </p:cxnSp>
      <p:cxnSp>
        <p:nvCxnSpPr>
          <p:cNvPr id="21559" name="Elbow Connector 93"/>
          <p:cNvCxnSpPr>
            <a:cxnSpLocks noChangeShapeType="1"/>
            <a:stCxn id="7" idx="2"/>
            <a:endCxn id="8" idx="1"/>
          </p:cNvCxnSpPr>
          <p:nvPr/>
        </p:nvCxnSpPr>
        <p:spPr bwMode="auto">
          <a:xfrm rot="5400000">
            <a:off x="1677987" y="-454024"/>
            <a:ext cx="1292225" cy="4191000"/>
          </a:xfrm>
          <a:prstGeom prst="bentConnector4">
            <a:avLst>
              <a:gd name="adj1" fmla="val 64005"/>
              <a:gd name="adj2" fmla="val 103097"/>
            </a:avLst>
          </a:prstGeom>
          <a:noFill/>
          <a:ln w="9525" algn="ctr">
            <a:solidFill>
              <a:schemeClr val="tx1"/>
            </a:solidFill>
            <a:round/>
            <a:headEnd/>
            <a:tailEnd/>
          </a:ln>
        </p:spPr>
      </p:cxnSp>
      <p:cxnSp>
        <p:nvCxnSpPr>
          <p:cNvPr id="8249" name="Elbow Connector 96"/>
          <p:cNvCxnSpPr>
            <a:cxnSpLocks noChangeShapeType="1"/>
            <a:stCxn id="7" idx="2"/>
            <a:endCxn id="9" idx="1"/>
          </p:cNvCxnSpPr>
          <p:nvPr/>
        </p:nvCxnSpPr>
        <p:spPr bwMode="auto">
          <a:xfrm rot="5400000">
            <a:off x="2478087" y="346076"/>
            <a:ext cx="1292225" cy="2590800"/>
          </a:xfrm>
          <a:prstGeom prst="bentConnector4">
            <a:avLst>
              <a:gd name="adj1" fmla="val 64958"/>
              <a:gd name="adj2" fmla="val 105009"/>
            </a:avLst>
          </a:prstGeom>
          <a:ln w="3175">
            <a:headEnd/>
            <a:tailEnd/>
          </a:ln>
        </p:spPr>
        <p:style>
          <a:lnRef idx="1">
            <a:schemeClr val="dk1"/>
          </a:lnRef>
          <a:fillRef idx="0">
            <a:schemeClr val="dk1"/>
          </a:fillRef>
          <a:effectRef idx="0">
            <a:schemeClr val="dk1"/>
          </a:effectRef>
          <a:fontRef idx="minor">
            <a:schemeClr val="tx1"/>
          </a:fontRef>
        </p:style>
      </p:cxnSp>
      <p:cxnSp>
        <p:nvCxnSpPr>
          <p:cNvPr id="21561" name="Elbow Connector 99"/>
          <p:cNvCxnSpPr>
            <a:cxnSpLocks noChangeShapeType="1"/>
            <a:stCxn id="7" idx="2"/>
            <a:endCxn id="27" idx="0"/>
          </p:cNvCxnSpPr>
          <p:nvPr/>
        </p:nvCxnSpPr>
        <p:spPr bwMode="auto">
          <a:xfrm rot="16200000" flipH="1">
            <a:off x="4822031" y="592932"/>
            <a:ext cx="1062037" cy="1866900"/>
          </a:xfrm>
          <a:prstGeom prst="bentConnector3">
            <a:avLst>
              <a:gd name="adj1" fmla="val 77926"/>
            </a:avLst>
          </a:prstGeom>
          <a:noFill/>
          <a:ln w="9525" algn="ctr">
            <a:solidFill>
              <a:schemeClr val="tx1"/>
            </a:solidFill>
            <a:round/>
            <a:headEnd/>
            <a:tailEnd/>
          </a:ln>
        </p:spPr>
      </p:cxnSp>
      <p:cxnSp>
        <p:nvCxnSpPr>
          <p:cNvPr id="21562" name="Elbow Connector 103"/>
          <p:cNvCxnSpPr>
            <a:cxnSpLocks noChangeShapeType="1"/>
            <a:stCxn id="7" idx="2"/>
            <a:endCxn id="50" idx="0"/>
          </p:cNvCxnSpPr>
          <p:nvPr/>
        </p:nvCxnSpPr>
        <p:spPr bwMode="auto">
          <a:xfrm rot="16200000" flipH="1">
            <a:off x="5660231" y="-245268"/>
            <a:ext cx="1062037" cy="3543300"/>
          </a:xfrm>
          <a:prstGeom prst="bentConnector3">
            <a:avLst>
              <a:gd name="adj1" fmla="val 77926"/>
            </a:avLst>
          </a:prstGeom>
          <a:noFill/>
          <a:ln w="9525" algn="ctr">
            <a:solidFill>
              <a:schemeClr val="tx1"/>
            </a:solidFill>
            <a:round/>
            <a:headEnd/>
            <a:tailEnd/>
          </a:ln>
        </p:spPr>
      </p:cxnSp>
      <p:cxnSp>
        <p:nvCxnSpPr>
          <p:cNvPr id="21563" name="Elbow Connector 106"/>
          <p:cNvCxnSpPr>
            <a:cxnSpLocks noChangeShapeType="1"/>
            <a:stCxn id="7" idx="2"/>
            <a:endCxn id="34" idx="0"/>
          </p:cNvCxnSpPr>
          <p:nvPr/>
        </p:nvCxnSpPr>
        <p:spPr bwMode="auto">
          <a:xfrm rot="16200000" flipH="1">
            <a:off x="4002881" y="1412082"/>
            <a:ext cx="1062037" cy="228600"/>
          </a:xfrm>
          <a:prstGeom prst="bentConnector3">
            <a:avLst>
              <a:gd name="adj1" fmla="val 77981"/>
            </a:avLst>
          </a:prstGeom>
          <a:noFill/>
          <a:ln w="9525" algn="ctr">
            <a:solidFill>
              <a:schemeClr val="tx1"/>
            </a:solidFill>
            <a:round/>
            <a:headEnd/>
            <a:tailEnd/>
          </a:ln>
        </p:spPr>
      </p:cxnSp>
      <p:cxnSp>
        <p:nvCxnSpPr>
          <p:cNvPr id="21564" name="Shape 113"/>
          <p:cNvCxnSpPr>
            <a:cxnSpLocks noChangeShapeType="1"/>
            <a:stCxn id="7" idx="2"/>
            <a:endCxn id="60" idx="1"/>
          </p:cNvCxnSpPr>
          <p:nvPr/>
        </p:nvCxnSpPr>
        <p:spPr bwMode="auto">
          <a:xfrm rot="5400000">
            <a:off x="1374775" y="-150812"/>
            <a:ext cx="1898650" cy="4191000"/>
          </a:xfrm>
          <a:prstGeom prst="bentConnector4">
            <a:avLst>
              <a:gd name="adj1" fmla="val 43917"/>
              <a:gd name="adj2" fmla="val 103097"/>
            </a:avLst>
          </a:prstGeom>
          <a:noFill/>
          <a:ln w="9525" algn="ctr">
            <a:solidFill>
              <a:schemeClr val="tx1"/>
            </a:solidFill>
            <a:round/>
            <a:headEnd/>
            <a:tailEnd/>
          </a:ln>
        </p:spPr>
      </p:cxnSp>
      <p:cxnSp>
        <p:nvCxnSpPr>
          <p:cNvPr id="21565" name="Shape 118"/>
          <p:cNvCxnSpPr>
            <a:cxnSpLocks noChangeShapeType="1"/>
            <a:stCxn id="7" idx="2"/>
            <a:endCxn id="61" idx="1"/>
          </p:cNvCxnSpPr>
          <p:nvPr/>
        </p:nvCxnSpPr>
        <p:spPr bwMode="auto">
          <a:xfrm rot="5400000">
            <a:off x="1069975" y="153988"/>
            <a:ext cx="2508250" cy="4191000"/>
          </a:xfrm>
          <a:prstGeom prst="bentConnector4">
            <a:avLst>
              <a:gd name="adj1" fmla="val 33074"/>
              <a:gd name="adj2" fmla="val 103097"/>
            </a:avLst>
          </a:prstGeom>
          <a:noFill/>
          <a:ln w="9525" algn="ctr">
            <a:solidFill>
              <a:schemeClr val="tx1"/>
            </a:solidFill>
            <a:round/>
            <a:headEnd/>
            <a:tailEnd/>
          </a:ln>
        </p:spPr>
      </p:cxnSp>
      <p:cxnSp>
        <p:nvCxnSpPr>
          <p:cNvPr id="21566" name="Shape 122"/>
          <p:cNvCxnSpPr>
            <a:cxnSpLocks noChangeShapeType="1"/>
            <a:stCxn id="7" idx="2"/>
            <a:endCxn id="62" idx="1"/>
          </p:cNvCxnSpPr>
          <p:nvPr/>
        </p:nvCxnSpPr>
        <p:spPr bwMode="auto">
          <a:xfrm rot="5400000">
            <a:off x="681037" y="466726"/>
            <a:ext cx="3209925" cy="4267200"/>
          </a:xfrm>
          <a:prstGeom prst="bentConnector4">
            <a:avLst>
              <a:gd name="adj1" fmla="val 26097"/>
              <a:gd name="adj2" fmla="val 101014"/>
            </a:avLst>
          </a:prstGeom>
          <a:noFill/>
          <a:ln w="9525" algn="ctr">
            <a:solidFill>
              <a:schemeClr val="tx1"/>
            </a:solidFill>
            <a:round/>
            <a:headEnd/>
            <a:tailEnd/>
          </a:ln>
        </p:spPr>
      </p:cxnSp>
      <p:cxnSp>
        <p:nvCxnSpPr>
          <p:cNvPr id="21567" name="Shape 129"/>
          <p:cNvCxnSpPr>
            <a:cxnSpLocks noChangeShapeType="1"/>
            <a:stCxn id="7" idx="2"/>
            <a:endCxn id="10" idx="1"/>
          </p:cNvCxnSpPr>
          <p:nvPr/>
        </p:nvCxnSpPr>
        <p:spPr bwMode="auto">
          <a:xfrm rot="5400000">
            <a:off x="1868487" y="955676"/>
            <a:ext cx="2511425" cy="2590800"/>
          </a:xfrm>
          <a:prstGeom prst="bentConnector4">
            <a:avLst>
              <a:gd name="adj1" fmla="val 33106"/>
              <a:gd name="adj2" fmla="val 104532"/>
            </a:avLst>
          </a:prstGeom>
          <a:noFill/>
          <a:ln w="9525" algn="ctr">
            <a:solidFill>
              <a:schemeClr val="tx1"/>
            </a:solidFill>
            <a:round/>
            <a:headEnd/>
            <a:tailEnd/>
          </a:ln>
        </p:spPr>
      </p:cxnSp>
      <p:cxnSp>
        <p:nvCxnSpPr>
          <p:cNvPr id="21568" name="Shape 136"/>
          <p:cNvCxnSpPr>
            <a:cxnSpLocks noChangeShapeType="1"/>
            <a:stCxn id="7" idx="2"/>
            <a:endCxn id="15" idx="1"/>
          </p:cNvCxnSpPr>
          <p:nvPr/>
        </p:nvCxnSpPr>
        <p:spPr bwMode="auto">
          <a:xfrm rot="5400000">
            <a:off x="1258887" y="1565276"/>
            <a:ext cx="3730625" cy="2590800"/>
          </a:xfrm>
          <a:prstGeom prst="bentConnector4">
            <a:avLst>
              <a:gd name="adj1" fmla="val 22273"/>
              <a:gd name="adj2" fmla="val 104829"/>
            </a:avLst>
          </a:prstGeom>
          <a:noFill/>
          <a:ln w="9525" algn="ctr">
            <a:solidFill>
              <a:schemeClr val="tx1"/>
            </a:solidFill>
            <a:round/>
            <a:headEnd/>
            <a:tailEnd/>
          </a:ln>
        </p:spPr>
      </p:cxnSp>
      <p:cxnSp>
        <p:nvCxnSpPr>
          <p:cNvPr id="21569" name="Elbow Connector 144"/>
          <p:cNvCxnSpPr>
            <a:cxnSpLocks noChangeShapeType="1"/>
            <a:endCxn id="21512" idx="1"/>
          </p:cNvCxnSpPr>
          <p:nvPr/>
        </p:nvCxnSpPr>
        <p:spPr bwMode="auto">
          <a:xfrm>
            <a:off x="1828800" y="2514600"/>
            <a:ext cx="152400" cy="138113"/>
          </a:xfrm>
          <a:prstGeom prst="bentConnector3">
            <a:avLst>
              <a:gd name="adj1" fmla="val 50000"/>
            </a:avLst>
          </a:prstGeom>
          <a:noFill/>
          <a:ln w="9525" algn="ctr">
            <a:solidFill>
              <a:schemeClr val="tx1"/>
            </a:solidFill>
            <a:round/>
            <a:headEnd/>
            <a:tailEnd/>
          </a:ln>
        </p:spPr>
      </p:cxnSp>
      <p:cxnSp>
        <p:nvCxnSpPr>
          <p:cNvPr id="21570" name="Shape 146"/>
          <p:cNvCxnSpPr>
            <a:cxnSpLocks noChangeShapeType="1"/>
            <a:endCxn id="21514" idx="1"/>
          </p:cNvCxnSpPr>
          <p:nvPr/>
        </p:nvCxnSpPr>
        <p:spPr bwMode="auto">
          <a:xfrm rot="16200000" flipH="1">
            <a:off x="1759743" y="2659857"/>
            <a:ext cx="366713" cy="76200"/>
          </a:xfrm>
          <a:prstGeom prst="bentConnector2">
            <a:avLst/>
          </a:prstGeom>
          <a:noFill/>
          <a:ln w="9525" algn="ctr">
            <a:solidFill>
              <a:schemeClr val="tx1"/>
            </a:solidFill>
            <a:round/>
            <a:headEnd/>
            <a:tailEnd/>
          </a:ln>
        </p:spPr>
      </p:cxnSp>
      <p:cxnSp>
        <p:nvCxnSpPr>
          <p:cNvPr id="21571" name="Shape 148"/>
          <p:cNvCxnSpPr>
            <a:cxnSpLocks noChangeShapeType="1"/>
            <a:endCxn id="21521" idx="1"/>
          </p:cNvCxnSpPr>
          <p:nvPr/>
        </p:nvCxnSpPr>
        <p:spPr bwMode="auto">
          <a:xfrm rot="16200000" flipH="1">
            <a:off x="1645443" y="2774157"/>
            <a:ext cx="595313" cy="76200"/>
          </a:xfrm>
          <a:prstGeom prst="bentConnector2">
            <a:avLst/>
          </a:prstGeom>
          <a:noFill/>
          <a:ln w="9525" algn="ctr">
            <a:solidFill>
              <a:schemeClr val="tx1"/>
            </a:solidFill>
            <a:round/>
            <a:headEnd/>
            <a:tailEnd/>
          </a:ln>
        </p:spPr>
      </p:cxnSp>
      <p:cxnSp>
        <p:nvCxnSpPr>
          <p:cNvPr id="21572" name="Shape 174"/>
          <p:cNvCxnSpPr>
            <a:cxnSpLocks noChangeShapeType="1"/>
            <a:endCxn id="21518" idx="1"/>
          </p:cNvCxnSpPr>
          <p:nvPr/>
        </p:nvCxnSpPr>
        <p:spPr bwMode="auto">
          <a:xfrm rot="16200000" flipH="1">
            <a:off x="1645443" y="5212557"/>
            <a:ext cx="595313" cy="76200"/>
          </a:xfrm>
          <a:prstGeom prst="bentConnector2">
            <a:avLst/>
          </a:prstGeom>
          <a:noFill/>
          <a:ln w="9525" algn="ctr">
            <a:solidFill>
              <a:schemeClr val="tx1"/>
            </a:solidFill>
            <a:round/>
            <a:headEnd/>
            <a:tailEnd/>
          </a:ln>
        </p:spPr>
      </p:cxnSp>
      <p:cxnSp>
        <p:nvCxnSpPr>
          <p:cNvPr id="21573" name="Straight Connector 182"/>
          <p:cNvCxnSpPr>
            <a:cxnSpLocks noChangeShapeType="1"/>
            <a:stCxn id="79" idx="3"/>
          </p:cNvCxnSpPr>
          <p:nvPr/>
        </p:nvCxnSpPr>
        <p:spPr bwMode="auto">
          <a:xfrm flipV="1">
            <a:off x="3200400" y="1296988"/>
            <a:ext cx="2057400" cy="1587"/>
          </a:xfrm>
          <a:prstGeom prst="line">
            <a:avLst/>
          </a:prstGeom>
          <a:noFill/>
          <a:ln w="9525" algn="ctr">
            <a:solidFill>
              <a:schemeClr val="tx1"/>
            </a:solidFill>
            <a:round/>
            <a:headEnd/>
            <a:tailEnd/>
          </a:ln>
        </p:spPr>
      </p:cxnSp>
      <p:cxnSp>
        <p:nvCxnSpPr>
          <p:cNvPr id="21574" name="Straight Connector 184"/>
          <p:cNvCxnSpPr>
            <a:cxnSpLocks noChangeShapeType="1"/>
          </p:cNvCxnSpPr>
          <p:nvPr/>
        </p:nvCxnSpPr>
        <p:spPr bwMode="auto">
          <a:xfrm>
            <a:off x="3200400" y="1738313"/>
            <a:ext cx="0" cy="0"/>
          </a:xfrm>
          <a:prstGeom prst="line">
            <a:avLst/>
          </a:prstGeom>
          <a:noFill/>
          <a:ln w="9525" algn="ctr">
            <a:solidFill>
              <a:schemeClr val="tx1"/>
            </a:solidFill>
            <a:round/>
            <a:headEnd/>
            <a:tailEnd/>
          </a:ln>
        </p:spPr>
      </p:cxnSp>
      <p:cxnSp>
        <p:nvCxnSpPr>
          <p:cNvPr id="21575" name="Shape 197"/>
          <p:cNvCxnSpPr>
            <a:cxnSpLocks noChangeShapeType="1"/>
            <a:endCxn id="90" idx="1"/>
          </p:cNvCxnSpPr>
          <p:nvPr/>
        </p:nvCxnSpPr>
        <p:spPr bwMode="auto">
          <a:xfrm rot="5400000" flipH="1" flipV="1">
            <a:off x="4000500" y="2795588"/>
            <a:ext cx="152400" cy="76200"/>
          </a:xfrm>
          <a:prstGeom prst="bentConnector2">
            <a:avLst/>
          </a:prstGeom>
          <a:noFill/>
          <a:ln w="9525" algn="ctr">
            <a:solidFill>
              <a:schemeClr val="tx1"/>
            </a:solidFill>
            <a:round/>
            <a:headEnd/>
            <a:tailEnd/>
          </a:ln>
        </p:spPr>
      </p:cxnSp>
      <p:cxnSp>
        <p:nvCxnSpPr>
          <p:cNvPr id="21576" name="Shape 224"/>
          <p:cNvCxnSpPr>
            <a:cxnSpLocks noChangeShapeType="1"/>
            <a:endCxn id="21515" idx="1"/>
          </p:cNvCxnSpPr>
          <p:nvPr/>
        </p:nvCxnSpPr>
        <p:spPr bwMode="auto">
          <a:xfrm rot="16200000" flipH="1">
            <a:off x="1874043" y="3764757"/>
            <a:ext cx="138113" cy="76200"/>
          </a:xfrm>
          <a:prstGeom prst="bentConnector2">
            <a:avLst/>
          </a:prstGeom>
          <a:noFill/>
          <a:ln w="9525" algn="ctr">
            <a:solidFill>
              <a:schemeClr val="tx1"/>
            </a:solidFill>
            <a:round/>
            <a:headEnd/>
            <a:tailEnd/>
          </a:ln>
        </p:spPr>
      </p:cxnSp>
      <p:cxnSp>
        <p:nvCxnSpPr>
          <p:cNvPr id="21577" name="Shape 226"/>
          <p:cNvCxnSpPr>
            <a:cxnSpLocks noChangeShapeType="1"/>
          </p:cNvCxnSpPr>
          <p:nvPr/>
        </p:nvCxnSpPr>
        <p:spPr bwMode="auto">
          <a:xfrm rot="16200000" flipH="1">
            <a:off x="1759743" y="3879057"/>
            <a:ext cx="366713" cy="76200"/>
          </a:xfrm>
          <a:prstGeom prst="bentConnector2">
            <a:avLst/>
          </a:prstGeom>
          <a:noFill/>
          <a:ln w="9525" algn="ctr">
            <a:solidFill>
              <a:schemeClr val="tx1"/>
            </a:solidFill>
            <a:round/>
            <a:headEnd/>
            <a:tailEnd/>
          </a:ln>
        </p:spPr>
      </p:cxnSp>
      <p:cxnSp>
        <p:nvCxnSpPr>
          <p:cNvPr id="21578" name="Shape 228"/>
          <p:cNvCxnSpPr>
            <a:cxnSpLocks noChangeShapeType="1"/>
          </p:cNvCxnSpPr>
          <p:nvPr/>
        </p:nvCxnSpPr>
        <p:spPr bwMode="auto">
          <a:xfrm rot="16200000" flipH="1">
            <a:off x="1645443" y="3993357"/>
            <a:ext cx="595313" cy="76200"/>
          </a:xfrm>
          <a:prstGeom prst="bentConnector2">
            <a:avLst/>
          </a:prstGeom>
          <a:noFill/>
          <a:ln w="9525" algn="ctr">
            <a:solidFill>
              <a:schemeClr val="tx1"/>
            </a:solidFill>
            <a:round/>
            <a:headEnd/>
            <a:tailEnd/>
          </a:ln>
        </p:spPr>
      </p:cxnSp>
      <p:cxnSp>
        <p:nvCxnSpPr>
          <p:cNvPr id="21579" name="Shape 236"/>
          <p:cNvCxnSpPr>
            <a:cxnSpLocks noChangeShapeType="1"/>
            <a:endCxn id="21516" idx="1"/>
          </p:cNvCxnSpPr>
          <p:nvPr/>
        </p:nvCxnSpPr>
        <p:spPr bwMode="auto">
          <a:xfrm rot="16200000" flipH="1">
            <a:off x="1874043" y="4983957"/>
            <a:ext cx="138113" cy="76200"/>
          </a:xfrm>
          <a:prstGeom prst="bentConnector2">
            <a:avLst/>
          </a:prstGeom>
          <a:noFill/>
          <a:ln w="9525" algn="ctr">
            <a:solidFill>
              <a:schemeClr val="tx1"/>
            </a:solidFill>
            <a:round/>
            <a:headEnd/>
            <a:tailEnd/>
          </a:ln>
        </p:spPr>
      </p:cxnSp>
      <p:cxnSp>
        <p:nvCxnSpPr>
          <p:cNvPr id="21580" name="Shape 238"/>
          <p:cNvCxnSpPr>
            <a:cxnSpLocks noChangeShapeType="1"/>
            <a:endCxn id="21517" idx="1"/>
          </p:cNvCxnSpPr>
          <p:nvPr/>
        </p:nvCxnSpPr>
        <p:spPr bwMode="auto">
          <a:xfrm rot="16200000" flipH="1">
            <a:off x="1759743" y="5098257"/>
            <a:ext cx="366713" cy="76200"/>
          </a:xfrm>
          <a:prstGeom prst="bentConnector2">
            <a:avLst/>
          </a:prstGeom>
          <a:noFill/>
          <a:ln w="9525" algn="ctr">
            <a:solidFill>
              <a:schemeClr val="tx1"/>
            </a:solidFill>
            <a:round/>
            <a:headEnd/>
            <a:tailEnd/>
          </a:ln>
        </p:spPr>
      </p:cxnSp>
      <p:sp>
        <p:nvSpPr>
          <p:cNvPr id="21581" name="TextBox 247"/>
          <p:cNvSpPr txBox="1">
            <a:spLocks noChangeArrowheads="1"/>
          </p:cNvSpPr>
          <p:nvPr/>
        </p:nvSpPr>
        <p:spPr bwMode="auto">
          <a:xfrm>
            <a:off x="1981200" y="3962400"/>
            <a:ext cx="1828800" cy="276225"/>
          </a:xfrm>
          <a:prstGeom prst="rect">
            <a:avLst/>
          </a:prstGeom>
          <a:noFill/>
          <a:ln w="9525">
            <a:noFill/>
            <a:miter lim="800000"/>
            <a:headEnd/>
            <a:tailEnd/>
          </a:ln>
        </p:spPr>
        <p:txBody>
          <a:bodyPr>
            <a:spAutoFit/>
          </a:bodyPr>
          <a:lstStyle/>
          <a:p>
            <a:pPr marL="112713" indent="-112713"/>
            <a:r>
              <a:rPr lang="en-US" sz="1200">
                <a:solidFill>
                  <a:srgbClr val="FF0000"/>
                </a:solidFill>
                <a:latin typeface="Arial Narrow" pitchFamily="34" charset="0"/>
              </a:rPr>
              <a:t>PropM</a:t>
            </a:r>
          </a:p>
        </p:txBody>
      </p:sp>
      <p:sp>
        <p:nvSpPr>
          <p:cNvPr id="21582" name="TextBox 248"/>
          <p:cNvSpPr txBox="1">
            <a:spLocks noChangeArrowheads="1"/>
          </p:cNvSpPr>
          <p:nvPr/>
        </p:nvSpPr>
        <p:spPr bwMode="auto">
          <a:xfrm>
            <a:off x="7391400" y="3352800"/>
            <a:ext cx="13716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 </a:t>
            </a:r>
            <a:r>
              <a:rPr lang="en-US" sz="1200">
                <a:latin typeface="Arial Narrow" pitchFamily="34" charset="0"/>
              </a:rPr>
              <a:t>John Melton, DTP</a:t>
            </a:r>
          </a:p>
        </p:txBody>
      </p:sp>
      <p:sp>
        <p:nvSpPr>
          <p:cNvPr id="7259" name="TextBox 250"/>
          <p:cNvSpPr txBox="1">
            <a:spLocks noChangeArrowheads="1"/>
          </p:cNvSpPr>
          <p:nvPr/>
        </p:nvSpPr>
        <p:spPr bwMode="auto">
          <a:xfrm>
            <a:off x="5257800" y="1066800"/>
            <a:ext cx="2057400" cy="461963"/>
          </a:xfrm>
          <a:prstGeom prst="rect">
            <a:avLst/>
          </a:prstGeom>
          <a:solidFill>
            <a:schemeClr val="accent6">
              <a:lumMod val="20000"/>
              <a:lumOff val="80000"/>
            </a:schemeClr>
          </a:solidFill>
          <a:ln w="9525">
            <a:solidFill>
              <a:srgbClr val="000000"/>
            </a:solidFill>
            <a:miter lim="800000"/>
            <a:headEnd/>
            <a:tailEnd/>
          </a:ln>
        </p:spPr>
        <p:txBody>
          <a:bodyPr>
            <a:spAutoFit/>
          </a:bodyPr>
          <a:lstStyle/>
          <a:p>
            <a:pPr algn="ctr">
              <a:defRPr/>
            </a:pPr>
            <a:r>
              <a:rPr lang="en-US" sz="1200" b="1" dirty="0">
                <a:latin typeface="Arial Narrow" pitchFamily="34" charset="0"/>
              </a:rPr>
              <a:t>Process Manager</a:t>
            </a:r>
          </a:p>
          <a:p>
            <a:pPr algn="ctr">
              <a:defRPr/>
            </a:pPr>
            <a:r>
              <a:rPr lang="en-US" sz="1200" b="1" i="1" dirty="0">
                <a:solidFill>
                  <a:srgbClr val="FF0000"/>
                </a:solidFill>
                <a:latin typeface="Arial Narrow" pitchFamily="34" charset="0"/>
              </a:rPr>
              <a:t>TBD</a:t>
            </a:r>
          </a:p>
        </p:txBody>
      </p:sp>
      <p:sp>
        <p:nvSpPr>
          <p:cNvPr id="21584" name="TextBox 252"/>
          <p:cNvSpPr txBox="1">
            <a:spLocks noChangeArrowheads="1"/>
          </p:cNvSpPr>
          <p:nvPr/>
        </p:nvSpPr>
        <p:spPr bwMode="auto">
          <a:xfrm>
            <a:off x="5638800" y="4876800"/>
            <a:ext cx="1981200" cy="276225"/>
          </a:xfrm>
          <a:prstGeom prst="rect">
            <a:avLst/>
          </a:prstGeom>
          <a:noFill/>
          <a:ln w="9525">
            <a:noFill/>
            <a:miter lim="800000"/>
            <a:headEnd/>
            <a:tailEnd/>
          </a:ln>
        </p:spPr>
        <p:txBody>
          <a:bodyPr>
            <a:spAutoFit/>
          </a:bodyPr>
          <a:lstStyle/>
          <a:p>
            <a:pPr marL="112713" indent="-112713"/>
            <a:r>
              <a:rPr lang="en-US" sz="1200">
                <a:solidFill>
                  <a:srgbClr val="FF0000"/>
                </a:solidFill>
                <a:latin typeface="Arial Narrow" pitchFamily="34" charset="0"/>
              </a:rPr>
              <a:t>-- Proposal Coordinator #5</a:t>
            </a:r>
          </a:p>
        </p:txBody>
      </p:sp>
      <p:sp>
        <p:nvSpPr>
          <p:cNvPr id="21585" name="TextBox 30"/>
          <p:cNvSpPr txBox="1">
            <a:spLocks noChangeArrowheads="1"/>
          </p:cNvSpPr>
          <p:nvPr/>
        </p:nvSpPr>
        <p:spPr bwMode="auto">
          <a:xfrm>
            <a:off x="1981200" y="5638800"/>
            <a:ext cx="34290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Kirstin Mercer, Proposal Coordinator, TS</a:t>
            </a:r>
          </a:p>
        </p:txBody>
      </p:sp>
      <p:cxnSp>
        <p:nvCxnSpPr>
          <p:cNvPr id="21586" name="Shape 95"/>
          <p:cNvCxnSpPr>
            <a:cxnSpLocks noChangeShapeType="1"/>
            <a:endCxn id="21585" idx="1"/>
          </p:cNvCxnSpPr>
          <p:nvPr/>
        </p:nvCxnSpPr>
        <p:spPr bwMode="auto">
          <a:xfrm rot="16200000" flipH="1">
            <a:off x="1531143" y="5326857"/>
            <a:ext cx="823913" cy="76200"/>
          </a:xfrm>
          <a:prstGeom prst="bentConnector2">
            <a:avLst/>
          </a:prstGeom>
          <a:noFill/>
          <a:ln w="9525" algn="ctr">
            <a:solidFill>
              <a:schemeClr val="tx1"/>
            </a:solidFill>
            <a:round/>
            <a:headEnd/>
            <a:tailEnd/>
          </a:ln>
        </p:spPr>
      </p:cxnSp>
      <p:sp>
        <p:nvSpPr>
          <p:cNvPr id="21587" name="TextBox 73"/>
          <p:cNvSpPr txBox="1">
            <a:spLocks noChangeArrowheads="1"/>
          </p:cNvSpPr>
          <p:nvPr/>
        </p:nvSpPr>
        <p:spPr bwMode="auto">
          <a:xfrm>
            <a:off x="5638800" y="3228975"/>
            <a:ext cx="1676400" cy="276225"/>
          </a:xfrm>
          <a:prstGeom prst="rect">
            <a:avLst/>
          </a:prstGeom>
          <a:noFill/>
          <a:ln w="9525">
            <a:noFill/>
            <a:miter lim="800000"/>
            <a:headEnd/>
            <a:tailEnd/>
          </a:ln>
        </p:spPr>
        <p:txBody>
          <a:bodyPr>
            <a:spAutoFit/>
          </a:bodyPr>
          <a:lstStyle/>
          <a:p>
            <a:pPr marL="112713" indent="-112713"/>
            <a:r>
              <a:rPr lang="en-US" sz="1200" b="1">
                <a:latin typeface="Arial Narrow" pitchFamily="34" charset="0"/>
              </a:rPr>
              <a:t>-- Britney Vest, Secret</a:t>
            </a:r>
          </a:p>
        </p:txBody>
      </p:sp>
      <p:sp>
        <p:nvSpPr>
          <p:cNvPr id="90" name="TextBox 89"/>
          <p:cNvSpPr txBox="1"/>
          <p:nvPr/>
        </p:nvSpPr>
        <p:spPr>
          <a:xfrm>
            <a:off x="4114800" y="2619375"/>
            <a:ext cx="1295400" cy="276225"/>
          </a:xfrm>
          <a:prstGeom prst="rect">
            <a:avLst/>
          </a:prstGeom>
          <a:solidFill>
            <a:schemeClr val="accent2">
              <a:lumMod val="20000"/>
              <a:lumOff val="80000"/>
            </a:schemeClr>
          </a:solidFill>
          <a:ln>
            <a:solidFill>
              <a:srgbClr val="000000"/>
            </a:solidFill>
          </a:ln>
        </p:spPr>
        <p:txBody>
          <a:bodyPr>
            <a:spAutoFit/>
          </a:bodyPr>
          <a:lstStyle/>
          <a:p>
            <a:pPr algn="ctr">
              <a:defRPr/>
            </a:pPr>
            <a:r>
              <a:rPr lang="en-US" sz="1200" b="1" dirty="0">
                <a:latin typeface="Arial Narrow" pitchFamily="34" charset="0"/>
              </a:rPr>
              <a:t>Past Performance</a:t>
            </a:r>
          </a:p>
        </p:txBody>
      </p:sp>
      <p:sp>
        <p:nvSpPr>
          <p:cNvPr id="89" name="TextBox 88"/>
          <p:cNvSpPr txBox="1"/>
          <p:nvPr/>
        </p:nvSpPr>
        <p:spPr>
          <a:xfrm>
            <a:off x="6096000" y="6019800"/>
            <a:ext cx="2971800" cy="254000"/>
          </a:xfrm>
          <a:prstGeom prst="rect">
            <a:avLst/>
          </a:prstGeom>
          <a:solidFill>
            <a:srgbClr val="FFFFCC"/>
          </a:solidFill>
          <a:ln>
            <a:solidFill>
              <a:schemeClr val="tx1"/>
            </a:solidFill>
          </a:ln>
        </p:spPr>
        <p:txBody>
          <a:bodyPr>
            <a:spAutoFit/>
          </a:bodyPr>
          <a:lstStyle/>
          <a:p>
            <a:pPr>
              <a:defRPr/>
            </a:pPr>
            <a:r>
              <a:rPr lang="en-US" sz="1050" b="1" dirty="0"/>
              <a:t>Note:  Cleared Personnel are bolded</a:t>
            </a:r>
          </a:p>
        </p:txBody>
      </p:sp>
      <p:sp>
        <p:nvSpPr>
          <p:cNvPr id="88" name="Title 1"/>
          <p:cNvSpPr txBox="1">
            <a:spLocks noGrp="1"/>
          </p:cNvSpPr>
          <p:nvPr>
            <p:ph type="title"/>
          </p:nvPr>
        </p:nvSpPr>
        <p:spPr>
          <a:xfrm>
            <a:off x="0" y="28575"/>
            <a:ext cx="9101138" cy="504825"/>
          </a:xfrm>
        </p:spPr>
        <p:txBody>
          <a:bodyPr anchor="t"/>
          <a:lstStyle/>
          <a:p>
            <a:pPr marL="307975" indent="-307975">
              <a:spcBef>
                <a:spcPct val="20000"/>
              </a:spcBef>
              <a:defRPr/>
            </a:pPr>
            <a:r>
              <a:rPr lang="en-US" sz="2000" dirty="0" smtClean="0">
                <a:solidFill>
                  <a:srgbClr val="C00000"/>
                </a:solidFill>
                <a:latin typeface="+mn-lt"/>
                <a:ea typeface="+mn-ea"/>
                <a:cs typeface="+mn-cs"/>
              </a:rPr>
              <a:t>2010  Proposal Operations Organization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0" y="0"/>
            <a:ext cx="9101138" cy="504825"/>
          </a:xfrm>
        </p:spPr>
        <p:txBody>
          <a:bodyPr/>
          <a:lstStyle/>
          <a:p>
            <a:pPr>
              <a:defRPr/>
            </a:pPr>
            <a:r>
              <a:rPr lang="en-US" sz="2000" dirty="0" smtClean="0">
                <a:solidFill>
                  <a:srgbClr val="C00000"/>
                </a:solidFill>
                <a:latin typeface="+mn-lt"/>
              </a:rPr>
              <a:t>2010  Proposal Support Plan </a:t>
            </a:r>
          </a:p>
        </p:txBody>
      </p:sp>
      <p:sp>
        <p:nvSpPr>
          <p:cNvPr id="20483" name="Content Placeholder 2"/>
          <p:cNvSpPr>
            <a:spLocks noGrp="1"/>
          </p:cNvSpPr>
          <p:nvPr>
            <p:ph idx="1"/>
          </p:nvPr>
        </p:nvSpPr>
        <p:spPr>
          <a:xfrm>
            <a:off x="304800" y="457200"/>
            <a:ext cx="8686800" cy="5638800"/>
          </a:xfrm>
        </p:spPr>
        <p:txBody>
          <a:bodyPr/>
          <a:lstStyle/>
          <a:p>
            <a:r>
              <a:rPr lang="en-US" sz="1600" smtClean="0"/>
              <a:t>Support </a:t>
            </a:r>
            <a:r>
              <a:rPr lang="en-US" sz="1600" b="1" i="1" smtClean="0"/>
              <a:t>ALL</a:t>
            </a:r>
            <a:r>
              <a:rPr lang="en-US" sz="1600" smtClean="0"/>
              <a:t> proposals </a:t>
            </a:r>
          </a:p>
          <a:p>
            <a:r>
              <a:rPr lang="en-US" sz="1600" smtClean="0"/>
              <a:t>Tailor the level of support to opportunity size and complexity</a:t>
            </a:r>
          </a:p>
          <a:p>
            <a:r>
              <a:rPr lang="en-US" sz="1600" smtClean="0"/>
              <a:t>Provide access to proposal tools and require adherence to processes</a:t>
            </a:r>
          </a:p>
          <a:p>
            <a:endParaRPr lang="en-US" sz="2000" smtClean="0"/>
          </a:p>
          <a:p>
            <a:endParaRPr lang="en-US" sz="2200" smtClean="0"/>
          </a:p>
        </p:txBody>
      </p:sp>
      <p:sp>
        <p:nvSpPr>
          <p:cNvPr id="4" name="Footer Placeholder 3"/>
          <p:cNvSpPr>
            <a:spLocks noGrp="1"/>
          </p:cNvSpPr>
          <p:nvPr>
            <p:ph type="ftr" sz="quarter" idx="10"/>
          </p:nvPr>
        </p:nvSpPr>
        <p:spPr/>
        <p:txBody>
          <a:bodyPr/>
          <a:lstStyle/>
          <a:p>
            <a:pPr algn="l" rtl="0" eaLnBrk="0" fontAlgn="base" hangingPunct="0">
              <a:spcBef>
                <a:spcPct val="0"/>
              </a:spcBef>
              <a:spcAft>
                <a:spcPct val="0"/>
              </a:spcAft>
              <a:defRPr/>
            </a:pPr>
            <a:r>
              <a:rPr lang="en-US" sz="2000" b="1" kern="1200">
                <a:solidFill>
                  <a:srgbClr val="FFFFFF"/>
                </a:solidFill>
                <a:latin typeface="Times New Roman" pitchFamily="18" charset="0"/>
                <a:ea typeface="+mn-ea"/>
                <a:cs typeface="+mn-cs"/>
              </a:rPr>
              <a:t>ManTech Proprietary Information</a:t>
            </a:r>
            <a:endParaRPr lang="en-US" sz="2000" b="1" kern="1200">
              <a:solidFill>
                <a:srgbClr val="FFFFFF"/>
              </a:solidFill>
              <a:latin typeface="Times New Roman" pitchFamily="18" charset="0"/>
              <a:ea typeface="+mn-ea"/>
              <a:cs typeface="+mn-cs"/>
            </a:endParaRPr>
          </a:p>
        </p:txBody>
      </p:sp>
      <p:sp>
        <p:nvSpPr>
          <p:cNvPr id="5" name="Slide Number Placeholder 4"/>
          <p:cNvSpPr>
            <a:spLocks noGrp="1"/>
          </p:cNvSpPr>
          <p:nvPr>
            <p:ph type="sldNum" sz="quarter" idx="11"/>
          </p:nvPr>
        </p:nvSpPr>
        <p:spPr/>
        <p:txBody>
          <a:bodyPr/>
          <a:lstStyle/>
          <a:p>
            <a:pPr algn="r" rtl="0" eaLnBrk="0" fontAlgn="base" hangingPunct="0">
              <a:spcBef>
                <a:spcPct val="0"/>
              </a:spcBef>
              <a:spcAft>
                <a:spcPct val="0"/>
              </a:spcAft>
              <a:defRPr/>
            </a:pPr>
            <a:fld id="{0A7E6AF6-F2B4-4277-93DB-75082B6B4A96}" type="slidenum">
              <a:rPr lang="en-US" sz="1300" kern="1200">
                <a:solidFill>
                  <a:srgbClr val="000000"/>
                </a:solidFill>
                <a:latin typeface="Times New Roman" pitchFamily="18" charset="0"/>
                <a:ea typeface="+mn-ea"/>
                <a:cs typeface="+mn-cs"/>
              </a:rPr>
              <a:pPr algn="r" rtl="0" eaLnBrk="0" fontAlgn="base" hangingPunct="0">
                <a:spcBef>
                  <a:spcPct val="0"/>
                </a:spcBef>
                <a:spcAft>
                  <a:spcPct val="0"/>
                </a:spcAft>
                <a:defRPr/>
              </a:pPr>
              <a:t>7</a:t>
            </a:fld>
            <a:endParaRPr lang="en-US" sz="1300" kern="1200">
              <a:solidFill>
                <a:srgbClr val="000000"/>
              </a:solidFill>
              <a:latin typeface="Times New Roman" pitchFamily="18" charset="0"/>
              <a:ea typeface="+mn-ea"/>
              <a:cs typeface="+mn-cs"/>
            </a:endParaRPr>
          </a:p>
        </p:txBody>
      </p:sp>
      <p:graphicFrame>
        <p:nvGraphicFramePr>
          <p:cNvPr id="9" name="Table 8"/>
          <p:cNvGraphicFramePr>
            <a:graphicFrameLocks noGrp="1"/>
          </p:cNvGraphicFramePr>
          <p:nvPr/>
        </p:nvGraphicFramePr>
        <p:xfrm>
          <a:off x="304800" y="1295400"/>
          <a:ext cx="8686797" cy="4761187"/>
        </p:xfrm>
        <a:graphic>
          <a:graphicData uri="http://schemas.openxmlformats.org/drawingml/2006/table">
            <a:tbl>
              <a:tblPr firstRow="1" bandRow="1">
                <a:tableStyleId>{93296810-A885-4BE3-A3E7-6D5BEEA58F35}</a:tableStyleId>
              </a:tblPr>
              <a:tblGrid>
                <a:gridCol w="1600200"/>
                <a:gridCol w="2057400"/>
                <a:gridCol w="1981200"/>
                <a:gridCol w="1676400"/>
                <a:gridCol w="1371597"/>
              </a:tblGrid>
              <a:tr h="609600">
                <a:tc>
                  <a:txBody>
                    <a:bodyPr/>
                    <a:lstStyle/>
                    <a:p>
                      <a:pPr algn="ctr"/>
                      <a:endParaRPr lang="en-US" sz="16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t>Tier 1</a:t>
                      </a:r>
                    </a:p>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t>Large</a:t>
                      </a:r>
                      <a:r>
                        <a:rPr lang="en-US" sz="1100" baseline="0" dirty="0" smtClean="0"/>
                        <a:t> or Highly Strategic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100" baseline="0" dirty="0" smtClean="0"/>
                        <a:t>(</a:t>
                      </a:r>
                      <a:r>
                        <a:rPr lang="en-US" sz="1100" u="sng" baseline="0" dirty="0" smtClean="0"/>
                        <a:t>&gt;</a:t>
                      </a:r>
                      <a:r>
                        <a:rPr lang="en-US" sz="1100" u="none" baseline="0" dirty="0" smtClean="0"/>
                        <a:t> $75M)</a:t>
                      </a:r>
                      <a:endParaRPr lang="en-US" sz="1100" u="none"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t>Tier 2</a:t>
                      </a:r>
                    </a:p>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t>Mid Range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t>($20M-75M)</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t>Tier 3</a:t>
                      </a:r>
                    </a:p>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t>Small Prime, </a:t>
                      </a:r>
                      <a:r>
                        <a:rPr lang="en-US" sz="1100" baseline="0" dirty="0" smtClean="0"/>
                        <a:t>Sub Role, RFIs, etc.</a:t>
                      </a:r>
                      <a:endParaRPr lang="en-US" sz="11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100" u="none" dirty="0" smtClean="0"/>
                        <a:t>($1M - $20M)</a:t>
                      </a:r>
                      <a:endParaRPr lang="en-US" sz="11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u="sng" dirty="0" smtClean="0"/>
                        <a:t>Tier 4</a:t>
                      </a:r>
                    </a:p>
                    <a:p>
                      <a:pPr marL="0" marR="0" indent="0" algn="ctr" defTabSz="914400" rtl="0" eaLnBrk="1" fontAlgn="auto" latinLnBrk="0" hangingPunct="1">
                        <a:lnSpc>
                          <a:spcPct val="100000"/>
                        </a:lnSpc>
                        <a:spcBef>
                          <a:spcPts val="0"/>
                        </a:spcBef>
                        <a:spcAft>
                          <a:spcPts val="0"/>
                        </a:spcAft>
                        <a:buClrTx/>
                        <a:buSzTx/>
                        <a:buFontTx/>
                        <a:buNone/>
                        <a:tabLst/>
                        <a:defRPr/>
                      </a:pPr>
                      <a:r>
                        <a:rPr lang="en-US" sz="1100" u="sng" dirty="0" smtClean="0"/>
                        <a:t>&lt;</a:t>
                      </a:r>
                      <a:r>
                        <a:rPr lang="en-US" sz="1100" u="none" dirty="0" smtClean="0"/>
                        <a:t> $1M</a:t>
                      </a:r>
                      <a:endParaRPr lang="en-US" sz="1100" u="sng" dirty="0" smtClean="0"/>
                    </a:p>
                  </a:txBody>
                  <a:tcPr anchor="ctr"/>
                </a:tc>
              </a:tr>
              <a:tr h="600667">
                <a:tc>
                  <a:txBody>
                    <a:bodyPr/>
                    <a:lstStyle/>
                    <a:p>
                      <a:r>
                        <a:rPr lang="en-US" sz="1050" b="1" dirty="0" smtClean="0"/>
                        <a:t>Proposal Manager</a:t>
                      </a:r>
                      <a:endParaRPr lang="en-US" sz="1050" b="1" dirty="0"/>
                    </a:p>
                  </a:txBody>
                  <a:tcPr anchor="ctr"/>
                </a:tc>
                <a:tc>
                  <a:txBody>
                    <a:bodyPr/>
                    <a:lstStyle/>
                    <a:p>
                      <a:pPr marL="112713" indent="-112713">
                        <a:buFont typeface="Arial" pitchFamily="34" charset="0"/>
                        <a:buChar char="•"/>
                      </a:pPr>
                      <a:r>
                        <a:rPr lang="en-US" sz="1050" dirty="0" smtClean="0"/>
                        <a:t>Full time</a:t>
                      </a:r>
                    </a:p>
                    <a:p>
                      <a:pPr marL="112713" indent="-112713">
                        <a:buFont typeface="Arial" pitchFamily="34" charset="0"/>
                        <a:buChar char="•"/>
                      </a:pPr>
                      <a:r>
                        <a:rPr lang="en-US" sz="1050" dirty="0" smtClean="0"/>
                        <a:t>Senior</a:t>
                      </a:r>
                    </a:p>
                    <a:p>
                      <a:pPr marL="112713" indent="-112713">
                        <a:buFont typeface="Arial" pitchFamily="34" charset="0"/>
                        <a:buChar char="•"/>
                      </a:pPr>
                      <a:r>
                        <a:rPr lang="en-US" sz="1050" dirty="0" smtClean="0"/>
                        <a:t>Highly Experienced</a:t>
                      </a:r>
                      <a:endParaRPr lang="en-US" sz="1050" dirty="0"/>
                    </a:p>
                  </a:txBody>
                  <a:tcPr/>
                </a:tc>
                <a:tc>
                  <a:txBody>
                    <a:bodyPr/>
                    <a:lstStyle/>
                    <a:p>
                      <a:pPr marL="112713" indent="-112713">
                        <a:buFont typeface="Arial" pitchFamily="34" charset="0"/>
                        <a:buChar char="•"/>
                      </a:pPr>
                      <a:r>
                        <a:rPr lang="en-US" sz="1050" dirty="0" smtClean="0"/>
                        <a:t>Full or part time</a:t>
                      </a:r>
                    </a:p>
                    <a:p>
                      <a:pPr marL="112713" indent="-112713">
                        <a:buFont typeface="Arial" pitchFamily="34" charset="0"/>
                        <a:buChar char="•"/>
                      </a:pPr>
                      <a:r>
                        <a:rPr lang="en-US" sz="1050" dirty="0" smtClean="0"/>
                        <a:t>Experienced</a:t>
                      </a:r>
                      <a:endParaRPr lang="en-US" sz="1050" dirty="0"/>
                    </a:p>
                  </a:txBody>
                  <a:tcPr/>
                </a:tc>
                <a:tc>
                  <a:txBody>
                    <a:bodyPr/>
                    <a:lstStyle/>
                    <a:p>
                      <a:pPr marL="112713" indent="-112713">
                        <a:buFont typeface="Arial" pitchFamily="34" charset="0"/>
                        <a:buChar char="•"/>
                      </a:pPr>
                      <a:r>
                        <a:rPr lang="en-US" sz="1050" dirty="0" smtClean="0"/>
                        <a:t>N/A</a:t>
                      </a:r>
                      <a:endParaRPr lang="en-US" sz="1050" dirty="0"/>
                    </a:p>
                  </a:txBody>
                  <a:tcPr/>
                </a:tc>
                <a:tc>
                  <a:txBody>
                    <a:bodyPr/>
                    <a:lstStyle/>
                    <a:p>
                      <a:pPr marL="112713" indent="-112713">
                        <a:buFont typeface="Arial" pitchFamily="34" charset="0"/>
                        <a:buChar char="•"/>
                      </a:pPr>
                      <a:r>
                        <a:rPr lang="en-US" sz="1050" dirty="0" smtClean="0"/>
                        <a:t>N/A</a:t>
                      </a:r>
                      <a:endParaRPr lang="en-US" sz="1050" dirty="0"/>
                    </a:p>
                  </a:txBody>
                  <a:tcPr/>
                </a:tc>
              </a:tr>
              <a:tr h="313733">
                <a:tc>
                  <a:txBody>
                    <a:bodyPr/>
                    <a:lstStyle/>
                    <a:p>
                      <a:r>
                        <a:rPr lang="en-US" sz="1050" b="1" dirty="0" smtClean="0"/>
                        <a:t>Proposal Coordinator</a:t>
                      </a:r>
                      <a:endParaRPr lang="en-US" sz="1050" b="1" dirty="0"/>
                    </a:p>
                  </a:txBody>
                  <a:tcPr anchor="ctr"/>
                </a:tc>
                <a:tc>
                  <a:txBody>
                    <a:bodyPr/>
                    <a:lstStyle/>
                    <a:p>
                      <a:pPr marL="112713" indent="-112713">
                        <a:buFont typeface="Arial" pitchFamily="34" charset="0"/>
                        <a:buChar char="•"/>
                      </a:pPr>
                      <a:r>
                        <a:rPr lang="en-US" sz="1050" dirty="0" smtClean="0"/>
                        <a:t>Full time </a:t>
                      </a:r>
                      <a:endParaRPr lang="en-US" sz="1050" dirty="0"/>
                    </a:p>
                  </a:txBody>
                  <a:tcPr/>
                </a:tc>
                <a:tc>
                  <a:txBody>
                    <a:bodyPr/>
                    <a:lstStyle/>
                    <a:p>
                      <a:pPr marL="112713" indent="-112713">
                        <a:buFont typeface="Arial" pitchFamily="34" charset="0"/>
                        <a:buChar char="•"/>
                      </a:pPr>
                      <a:r>
                        <a:rPr lang="en-US" sz="1050" dirty="0" smtClean="0"/>
                        <a:t>Part time</a:t>
                      </a:r>
                      <a:endParaRPr lang="en-US" sz="1050" dirty="0"/>
                    </a:p>
                  </a:txBody>
                  <a:tcPr/>
                </a:tc>
                <a:tc>
                  <a:txBody>
                    <a:bodyPr/>
                    <a:lstStyle/>
                    <a:p>
                      <a:pPr marL="112713" indent="-112713">
                        <a:buFont typeface="Arial" pitchFamily="34" charset="0"/>
                        <a:buChar char="•"/>
                      </a:pPr>
                      <a:r>
                        <a:rPr lang="en-US" sz="1050" dirty="0" smtClean="0"/>
                        <a:t>Part time</a:t>
                      </a:r>
                      <a:endParaRPr lang="en-US" sz="1050" dirty="0"/>
                    </a:p>
                  </a:txBody>
                  <a:tcPr/>
                </a:tc>
                <a:tc>
                  <a:txBody>
                    <a:bodyPr/>
                    <a:lstStyle/>
                    <a:p>
                      <a:pPr marL="112713" indent="-112713">
                        <a:buFont typeface="Arial" pitchFamily="34" charset="0"/>
                        <a:buChar char="•"/>
                      </a:pPr>
                      <a:r>
                        <a:rPr lang="en-US" sz="1050" dirty="0" smtClean="0"/>
                        <a:t>N/A</a:t>
                      </a:r>
                      <a:endParaRPr lang="en-US" sz="1050" dirty="0"/>
                    </a:p>
                  </a:txBody>
                  <a:tcPr/>
                </a:tc>
              </a:tr>
              <a:tr h="990600">
                <a:tc>
                  <a:txBody>
                    <a:bodyPr/>
                    <a:lstStyle/>
                    <a:p>
                      <a:pPr marL="61913" indent="-61913">
                        <a:buFont typeface="Arial" pitchFamily="34" charset="0"/>
                        <a:buChar char="•"/>
                      </a:pPr>
                      <a:r>
                        <a:rPr lang="en-US" sz="1050" b="1" dirty="0" smtClean="0">
                          <a:solidFill>
                            <a:srgbClr val="FF0000"/>
                          </a:solidFill>
                        </a:rPr>
                        <a:t>Solution Architects*</a:t>
                      </a:r>
                    </a:p>
                    <a:p>
                      <a:pPr marL="61913" indent="-61913">
                        <a:buFont typeface="Arial" pitchFamily="34" charset="0"/>
                        <a:buChar char="•"/>
                      </a:pPr>
                      <a:r>
                        <a:rPr lang="en-US" sz="1050" b="1" dirty="0" smtClean="0">
                          <a:solidFill>
                            <a:srgbClr val="FF0000"/>
                          </a:solidFill>
                        </a:rPr>
                        <a:t>Volume Leads*</a:t>
                      </a:r>
                    </a:p>
                    <a:p>
                      <a:pPr marL="61913" indent="-61913">
                        <a:buFont typeface="Arial" pitchFamily="34" charset="0"/>
                        <a:buChar char="•"/>
                      </a:pPr>
                      <a:r>
                        <a:rPr lang="en-US" sz="1050" b="1" dirty="0" smtClean="0">
                          <a:solidFill>
                            <a:srgbClr val="FF0000"/>
                          </a:solidFill>
                        </a:rPr>
                        <a:t>Authors*</a:t>
                      </a:r>
                      <a:endParaRPr lang="en-US" sz="1050" b="1" dirty="0">
                        <a:solidFill>
                          <a:srgbClr val="FF0000"/>
                        </a:solidFill>
                      </a:endParaRPr>
                    </a:p>
                  </a:txBody>
                  <a:tcPr anchor="ctr"/>
                </a:tc>
                <a:tc>
                  <a:txBody>
                    <a:bodyPr/>
                    <a:lstStyle/>
                    <a:p>
                      <a:pPr marL="112713" indent="-112713">
                        <a:buFont typeface="Arial" pitchFamily="34" charset="0"/>
                        <a:buChar char="•"/>
                      </a:pPr>
                      <a:r>
                        <a:rPr lang="en-US" sz="1050" b="0" dirty="0" smtClean="0">
                          <a:solidFill>
                            <a:srgbClr val="FF0000"/>
                          </a:solidFill>
                        </a:rPr>
                        <a:t>Solution Architect*</a:t>
                      </a:r>
                    </a:p>
                    <a:p>
                      <a:pPr marL="112713" indent="-112713">
                        <a:buFont typeface="Arial" pitchFamily="34" charset="0"/>
                        <a:buChar char="•"/>
                      </a:pPr>
                      <a:r>
                        <a:rPr lang="en-US" sz="1050" b="0" dirty="0" smtClean="0">
                          <a:solidFill>
                            <a:srgbClr val="FF0000"/>
                          </a:solidFill>
                        </a:rPr>
                        <a:t>Tech &amp;</a:t>
                      </a:r>
                      <a:r>
                        <a:rPr lang="en-US" sz="1050" b="0" baseline="0" dirty="0" smtClean="0">
                          <a:solidFill>
                            <a:srgbClr val="FF0000"/>
                          </a:solidFill>
                        </a:rPr>
                        <a:t> Mgt </a:t>
                      </a:r>
                      <a:r>
                        <a:rPr lang="en-US" sz="1050" b="0" dirty="0" smtClean="0">
                          <a:solidFill>
                            <a:srgbClr val="FF0000"/>
                          </a:solidFill>
                        </a:rPr>
                        <a:t>Volume Leads*</a:t>
                      </a:r>
                    </a:p>
                    <a:p>
                      <a:pPr marL="112713" indent="-112713">
                        <a:buFont typeface="Arial" pitchFamily="34" charset="0"/>
                        <a:buChar char="•"/>
                      </a:pPr>
                      <a:r>
                        <a:rPr lang="en-US" sz="1050" b="0" dirty="0" smtClean="0">
                          <a:solidFill>
                            <a:srgbClr val="FF0000"/>
                          </a:solidFill>
                        </a:rPr>
                        <a:t>SMEs, Authors*</a:t>
                      </a:r>
                    </a:p>
                    <a:p>
                      <a:pPr marL="112713" indent="-112713">
                        <a:buFont typeface="Arial" pitchFamily="34" charset="0"/>
                        <a:buChar char="•"/>
                      </a:pPr>
                      <a:r>
                        <a:rPr lang="en-US" sz="1050" b="0" dirty="0" smtClean="0">
                          <a:solidFill>
                            <a:schemeClr val="tx1"/>
                          </a:solidFill>
                        </a:rPr>
                        <a:t>Limited author</a:t>
                      </a:r>
                      <a:r>
                        <a:rPr lang="en-US" sz="1050" b="0" baseline="0" dirty="0" smtClean="0">
                          <a:solidFill>
                            <a:schemeClr val="tx1"/>
                          </a:solidFill>
                        </a:rPr>
                        <a:t> assistance</a:t>
                      </a:r>
                      <a:r>
                        <a:rPr lang="en-US" sz="1050" b="0" dirty="0" smtClean="0">
                          <a:solidFill>
                            <a:schemeClr val="tx1"/>
                          </a:solidFill>
                        </a:rPr>
                        <a:t> (resumes, tech, mgt)</a:t>
                      </a:r>
                      <a:endParaRPr lang="en-US" sz="1050" b="0" dirty="0">
                        <a:solidFill>
                          <a:schemeClr val="tx1"/>
                        </a:solidFill>
                      </a:endParaRPr>
                    </a:p>
                  </a:txBody>
                  <a:tcPr/>
                </a:tc>
                <a:tc>
                  <a:txBody>
                    <a:bodyPr/>
                    <a:lstStyle/>
                    <a:p>
                      <a:pPr marL="112713" indent="-112713">
                        <a:buFont typeface="Arial" pitchFamily="34" charset="0"/>
                        <a:buChar char="•"/>
                      </a:pPr>
                      <a:r>
                        <a:rPr lang="en-US" sz="1050" b="0" baseline="0" dirty="0" smtClean="0">
                          <a:solidFill>
                            <a:srgbClr val="FF0000"/>
                          </a:solidFill>
                        </a:rPr>
                        <a:t>Solution Architect*</a:t>
                      </a:r>
                    </a:p>
                    <a:p>
                      <a:pPr marL="112713" indent="-112713">
                        <a:buFont typeface="Arial" pitchFamily="34" charset="0"/>
                        <a:buChar char="•"/>
                      </a:pPr>
                      <a:r>
                        <a:rPr lang="en-US" sz="1050" b="0" baseline="0" dirty="0" smtClean="0">
                          <a:solidFill>
                            <a:srgbClr val="FF0000"/>
                          </a:solidFill>
                        </a:rPr>
                        <a:t>Tech &amp; Mgt Volume Leads, if required</a:t>
                      </a:r>
                    </a:p>
                    <a:p>
                      <a:pPr marL="112713" indent="-112713">
                        <a:buFont typeface="Arial" pitchFamily="34" charset="0"/>
                        <a:buChar char="•"/>
                      </a:pPr>
                      <a:r>
                        <a:rPr lang="en-US" sz="1050" b="0" baseline="0" dirty="0" smtClean="0">
                          <a:solidFill>
                            <a:srgbClr val="FF0000"/>
                          </a:solidFill>
                        </a:rPr>
                        <a:t>SMEs, Authors*</a:t>
                      </a:r>
                    </a:p>
                    <a:p>
                      <a:pPr marL="112713" indent="-112713">
                        <a:buFont typeface="Arial" pitchFamily="34" charset="0"/>
                        <a:buChar char="•"/>
                      </a:pPr>
                      <a:r>
                        <a:rPr lang="en-US" sz="1050" b="0" baseline="0" dirty="0" smtClean="0">
                          <a:solidFill>
                            <a:schemeClr val="tx1"/>
                          </a:solidFill>
                        </a:rPr>
                        <a:t>Limited author assistance (resumes, tech, mgt)</a:t>
                      </a:r>
                      <a:endParaRPr lang="en-US" sz="1050" b="0" dirty="0">
                        <a:solidFill>
                          <a:schemeClr val="tx1"/>
                        </a:solidFill>
                      </a:endParaRPr>
                    </a:p>
                  </a:txBody>
                  <a:tcPr/>
                </a:tc>
                <a:tc>
                  <a:txBody>
                    <a:bodyPr/>
                    <a:lstStyle/>
                    <a:p>
                      <a:pPr marL="112713" indent="-112713">
                        <a:buFont typeface="Arial" pitchFamily="34" charset="0"/>
                        <a:buChar char="•"/>
                      </a:pPr>
                      <a:r>
                        <a:rPr lang="en-US" sz="1050" b="0" dirty="0" smtClean="0"/>
                        <a:t>N/A</a:t>
                      </a:r>
                      <a:endParaRPr lang="en-US" sz="1050" b="0" dirty="0"/>
                    </a:p>
                  </a:txBody>
                  <a:tcPr/>
                </a:tc>
                <a:tc>
                  <a:txBody>
                    <a:bodyPr/>
                    <a:lstStyle/>
                    <a:p>
                      <a:pPr marL="112713" indent="-112713">
                        <a:buFont typeface="Arial" pitchFamily="34" charset="0"/>
                        <a:buChar char="•"/>
                      </a:pPr>
                      <a:r>
                        <a:rPr lang="en-US" sz="1050" b="0" dirty="0" smtClean="0"/>
                        <a:t>N/A</a:t>
                      </a:r>
                      <a:endParaRPr lang="en-US" sz="1050" b="0" dirty="0"/>
                    </a:p>
                  </a:txBody>
                  <a:tcPr/>
                </a:tc>
              </a:tr>
              <a:tr h="396240">
                <a:tc>
                  <a:txBody>
                    <a:bodyPr/>
                    <a:lstStyle/>
                    <a:p>
                      <a:r>
                        <a:rPr lang="en-US" sz="1050" b="1" dirty="0" smtClean="0"/>
                        <a:t>PP Support</a:t>
                      </a:r>
                      <a:endParaRPr lang="en-US" sz="1050" b="1" dirty="0"/>
                    </a:p>
                  </a:txBody>
                  <a:tcPr anchor="ctr"/>
                </a:tc>
                <a:tc>
                  <a:txBody>
                    <a:bodyPr/>
                    <a:lstStyle/>
                    <a:p>
                      <a:pPr marL="112713" indent="-112713">
                        <a:buFont typeface="Arial" pitchFamily="34" charset="0"/>
                        <a:buChar char="•"/>
                      </a:pPr>
                      <a:r>
                        <a:rPr lang="en-US" sz="1050" dirty="0" smtClean="0"/>
                        <a:t>Volume Lead/author</a:t>
                      </a:r>
                    </a:p>
                    <a:p>
                      <a:pPr marL="112713" indent="-112713">
                        <a:buFont typeface="Arial" pitchFamily="34" charset="0"/>
                        <a:buChar char="•"/>
                      </a:pPr>
                      <a:r>
                        <a:rPr lang="en-US" sz="1050" dirty="0" smtClean="0"/>
                        <a:t>Approval to use</a:t>
                      </a:r>
                      <a:endParaRPr lang="en-US" sz="1050" dirty="0"/>
                    </a:p>
                  </a:txBody>
                  <a:tcPr/>
                </a:tc>
                <a:tc>
                  <a:txBody>
                    <a:bodyPr/>
                    <a:lstStyle/>
                    <a:p>
                      <a:pPr marL="112713" indent="-112713">
                        <a:buFont typeface="Arial" pitchFamily="34" charset="0"/>
                        <a:buChar char="•"/>
                      </a:pPr>
                      <a:r>
                        <a:rPr lang="en-US" sz="1050" dirty="0" smtClean="0"/>
                        <a:t>Volume Lead/author</a:t>
                      </a:r>
                    </a:p>
                    <a:p>
                      <a:pPr marL="112713" indent="-112713">
                        <a:buFont typeface="Arial" pitchFamily="34" charset="0"/>
                        <a:buChar char="•"/>
                      </a:pPr>
                      <a:r>
                        <a:rPr lang="en-US" sz="1050" dirty="0" smtClean="0"/>
                        <a:t>Approval</a:t>
                      </a:r>
                      <a:r>
                        <a:rPr lang="en-US" sz="1050" baseline="0" dirty="0" smtClean="0"/>
                        <a:t> to use</a:t>
                      </a:r>
                      <a:endParaRPr lang="en-US" sz="1050" dirty="0"/>
                    </a:p>
                  </a:txBody>
                  <a:tcPr/>
                </a:tc>
                <a:tc>
                  <a:txBody>
                    <a:bodyPr/>
                    <a:lstStyle/>
                    <a:p>
                      <a:pPr marL="112713" indent="-112713">
                        <a:buFont typeface="Arial" pitchFamily="34" charset="0"/>
                        <a:buChar char="•"/>
                      </a:pPr>
                      <a:r>
                        <a:rPr lang="en-US" sz="1050" dirty="0" smtClean="0"/>
                        <a:t>Volume Lead/author</a:t>
                      </a:r>
                    </a:p>
                    <a:p>
                      <a:pPr marL="112713" indent="-112713">
                        <a:buFont typeface="Arial" pitchFamily="34" charset="0"/>
                        <a:buChar char="•"/>
                      </a:pPr>
                      <a:r>
                        <a:rPr lang="en-US" sz="1050" dirty="0" smtClean="0"/>
                        <a:t>Approval to use </a:t>
                      </a:r>
                      <a:endParaRPr lang="en-US" sz="1050" dirty="0"/>
                    </a:p>
                  </a:txBody>
                  <a:tcPr/>
                </a:tc>
                <a:tc>
                  <a:txBody>
                    <a:bodyPr/>
                    <a:lstStyle/>
                    <a:p>
                      <a:pPr marL="112713" indent="-112713">
                        <a:buFont typeface="Arial" pitchFamily="34" charset="0"/>
                        <a:buChar char="•"/>
                      </a:pPr>
                      <a:r>
                        <a:rPr lang="en-US" sz="1050" dirty="0" smtClean="0"/>
                        <a:t>Input,</a:t>
                      </a:r>
                      <a:r>
                        <a:rPr lang="en-US" sz="1050" baseline="0" dirty="0" smtClean="0"/>
                        <a:t> as needed</a:t>
                      </a:r>
                      <a:endParaRPr lang="en-US" sz="1050" dirty="0" smtClean="0"/>
                    </a:p>
                    <a:p>
                      <a:pPr marL="112713" indent="-112713">
                        <a:buFont typeface="Arial" pitchFamily="34" charset="0"/>
                        <a:buChar char="•"/>
                      </a:pPr>
                      <a:r>
                        <a:rPr lang="en-US" sz="1050" dirty="0" smtClean="0"/>
                        <a:t>Approval to use</a:t>
                      </a:r>
                      <a:endParaRPr lang="en-US" sz="1050" dirty="0"/>
                    </a:p>
                  </a:txBody>
                  <a:tcPr/>
                </a:tc>
              </a:tr>
              <a:tr h="289560">
                <a:tc>
                  <a:txBody>
                    <a:bodyPr/>
                    <a:lstStyle/>
                    <a:p>
                      <a:r>
                        <a:rPr lang="en-US" sz="1050" b="1" dirty="0" smtClean="0"/>
                        <a:t>Graphics</a:t>
                      </a:r>
                      <a:endParaRPr lang="en-US" sz="1050" b="1" dirty="0"/>
                    </a:p>
                  </a:txBody>
                  <a:tcPr anchor="ctr"/>
                </a:tc>
                <a:tc>
                  <a:txBody>
                    <a:bodyPr/>
                    <a:lstStyle/>
                    <a:p>
                      <a:pPr marL="112713" indent="-112713">
                        <a:buFont typeface="Arial" pitchFamily="34" charset="0"/>
                        <a:buChar char="•"/>
                      </a:pPr>
                      <a:r>
                        <a:rPr lang="en-US" sz="1050" dirty="0" smtClean="0"/>
                        <a:t>Assigned</a:t>
                      </a:r>
                      <a:r>
                        <a:rPr lang="en-US" sz="1050" baseline="0" dirty="0" smtClean="0"/>
                        <a:t> resource</a:t>
                      </a:r>
                      <a:endParaRPr lang="en-US" sz="1050" dirty="0"/>
                    </a:p>
                  </a:txBody>
                  <a:tcPr/>
                </a:tc>
                <a:tc>
                  <a:txBody>
                    <a:bodyPr/>
                    <a:lstStyle/>
                    <a:p>
                      <a:pPr marL="112713" indent="-112713">
                        <a:buFont typeface="Arial" pitchFamily="34" charset="0"/>
                        <a:buChar char="•"/>
                      </a:pPr>
                      <a:r>
                        <a:rPr lang="en-US" sz="1050" dirty="0" smtClean="0"/>
                        <a:t>Part time resource</a:t>
                      </a:r>
                      <a:endParaRPr lang="en-US" sz="1050" dirty="0"/>
                    </a:p>
                  </a:txBody>
                  <a:tcPr/>
                </a:tc>
                <a:tc>
                  <a:txBody>
                    <a:bodyPr/>
                    <a:lstStyle/>
                    <a:p>
                      <a:pPr marL="112713" indent="-112713">
                        <a:buFont typeface="Arial" pitchFamily="34" charset="0"/>
                        <a:buChar char="•"/>
                      </a:pPr>
                      <a:r>
                        <a:rPr lang="en-US" sz="1050" dirty="0" smtClean="0"/>
                        <a:t>As needed</a:t>
                      </a:r>
                      <a:endParaRPr lang="en-US" sz="1050" dirty="0"/>
                    </a:p>
                  </a:txBody>
                  <a:tcPr/>
                </a:tc>
                <a:tc>
                  <a:txBody>
                    <a:bodyPr/>
                    <a:lstStyle/>
                    <a:p>
                      <a:pPr marL="112713" indent="-112713">
                        <a:buFont typeface="Arial" pitchFamily="34" charset="0"/>
                        <a:buChar char="•"/>
                      </a:pPr>
                      <a:r>
                        <a:rPr lang="en-US" sz="1050" dirty="0" smtClean="0"/>
                        <a:t>As needed</a:t>
                      </a:r>
                      <a:endParaRPr lang="en-US" sz="1050" dirty="0"/>
                    </a:p>
                  </a:txBody>
                  <a:tcPr/>
                </a:tc>
              </a:tr>
              <a:tr h="609600">
                <a:tc>
                  <a:txBody>
                    <a:bodyPr/>
                    <a:lstStyle/>
                    <a:p>
                      <a:r>
                        <a:rPr lang="en-US" sz="1050" b="1" dirty="0" smtClean="0"/>
                        <a:t>Review Team  </a:t>
                      </a:r>
                      <a:endParaRPr lang="en-US" sz="1050" b="1" dirty="0"/>
                    </a:p>
                  </a:txBody>
                  <a:tcPr anchor="ctr"/>
                </a:tc>
                <a:tc>
                  <a:txBody>
                    <a:bodyPr/>
                    <a:lstStyle/>
                    <a:p>
                      <a:pPr marL="112713" indent="-112713">
                        <a:buFont typeface="Arial" pitchFamily="34" charset="0"/>
                        <a:buChar char="•"/>
                      </a:pPr>
                      <a:r>
                        <a:rPr lang="en-US" sz="1050" dirty="0" smtClean="0"/>
                        <a:t>On</a:t>
                      </a:r>
                      <a:r>
                        <a:rPr lang="en-US" sz="1050" baseline="0" dirty="0" smtClean="0"/>
                        <a:t> Target Review Tool </a:t>
                      </a:r>
                      <a:endParaRPr lang="en-US" sz="1050" dirty="0" smtClean="0"/>
                    </a:p>
                    <a:p>
                      <a:pPr marL="112713" indent="-112713">
                        <a:buFont typeface="Arial" pitchFamily="34" charset="0"/>
                        <a:buChar char="•"/>
                      </a:pPr>
                      <a:r>
                        <a:rPr lang="en-US" sz="1050" dirty="0" smtClean="0"/>
                        <a:t>Review Team facilitator</a:t>
                      </a:r>
                    </a:p>
                    <a:p>
                      <a:pPr marL="112713" indent="-112713">
                        <a:buFont typeface="Arial" pitchFamily="34" charset="0"/>
                        <a:buChar char="•"/>
                      </a:pPr>
                      <a:r>
                        <a:rPr lang="en-US" sz="1050" baseline="0" dirty="0" smtClean="0"/>
                        <a:t>Compliance Reviewer</a:t>
                      </a:r>
                    </a:p>
                    <a:p>
                      <a:pPr marL="112713" indent="-112713">
                        <a:buFont typeface="Arial" pitchFamily="34" charset="0"/>
                        <a:buChar char="•"/>
                      </a:pPr>
                      <a:r>
                        <a:rPr lang="en-US" sz="1050" baseline="0" dirty="0" smtClean="0">
                          <a:solidFill>
                            <a:srgbClr val="FF0000"/>
                          </a:solidFill>
                        </a:rPr>
                        <a:t>Reviewers – Tech, Mgt, PP*</a:t>
                      </a:r>
                      <a:endParaRPr lang="en-US" sz="1050" dirty="0">
                        <a:solidFill>
                          <a:srgbClr val="FF0000"/>
                        </a:solidFill>
                      </a:endParaRPr>
                    </a:p>
                  </a:txBody>
                  <a:tcPr/>
                </a:tc>
                <a:tc>
                  <a:txBody>
                    <a:bodyPr/>
                    <a:lstStyle/>
                    <a:p>
                      <a:pPr marL="112713" indent="-112713">
                        <a:buFont typeface="Arial" pitchFamily="34" charset="0"/>
                        <a:buChar char="•"/>
                      </a:pPr>
                      <a:r>
                        <a:rPr lang="en-US" sz="1050" dirty="0" smtClean="0"/>
                        <a:t>On Target Review Tool</a:t>
                      </a:r>
                    </a:p>
                    <a:p>
                      <a:pPr marL="112713" indent="-112713">
                        <a:buFont typeface="Arial" pitchFamily="34" charset="0"/>
                        <a:buChar char="•"/>
                      </a:pPr>
                      <a:r>
                        <a:rPr lang="en-US" sz="1050" dirty="0" smtClean="0"/>
                        <a:t>Review Team Facilitator</a:t>
                      </a:r>
                    </a:p>
                    <a:p>
                      <a:pPr marL="112713" indent="-112713">
                        <a:buFont typeface="Arial" pitchFamily="34" charset="0"/>
                        <a:buChar char="•"/>
                      </a:pPr>
                      <a:r>
                        <a:rPr lang="en-US" sz="1050" dirty="0" smtClean="0">
                          <a:solidFill>
                            <a:srgbClr val="FF0000"/>
                          </a:solidFill>
                        </a:rPr>
                        <a:t>Reviewers – Tech, Mgt, PP*</a:t>
                      </a:r>
                      <a:endParaRPr lang="en-US" sz="1050" dirty="0">
                        <a:solidFill>
                          <a:srgbClr val="FF0000"/>
                        </a:solidFill>
                      </a:endParaRPr>
                    </a:p>
                  </a:txBody>
                  <a:tcPr/>
                </a:tc>
                <a:tc>
                  <a:txBody>
                    <a:bodyPr/>
                    <a:lstStyle/>
                    <a:p>
                      <a:pPr marL="112713" indent="-112713">
                        <a:buFont typeface="Arial" pitchFamily="34" charset="0"/>
                        <a:buChar char="•"/>
                      </a:pPr>
                      <a:r>
                        <a:rPr lang="en-US" sz="1050" dirty="0" smtClean="0"/>
                        <a:t>As needed</a:t>
                      </a:r>
                      <a:endParaRPr lang="en-US" sz="1050" dirty="0"/>
                    </a:p>
                  </a:txBody>
                  <a:tcPr/>
                </a:tc>
                <a:tc>
                  <a:txBody>
                    <a:bodyPr/>
                    <a:lstStyle/>
                    <a:p>
                      <a:pPr marL="112713" indent="-112713">
                        <a:buFont typeface="Arial" pitchFamily="34" charset="0"/>
                        <a:buChar char="•"/>
                      </a:pPr>
                      <a:r>
                        <a:rPr lang="en-US" sz="1050" dirty="0" smtClean="0"/>
                        <a:t>N/A</a:t>
                      </a:r>
                      <a:endParaRPr lang="en-US" sz="1050" dirty="0"/>
                    </a:p>
                  </a:txBody>
                  <a:tcPr/>
                </a:tc>
              </a:tr>
              <a:tr h="600667">
                <a:tc>
                  <a:txBody>
                    <a:bodyPr/>
                    <a:lstStyle/>
                    <a:p>
                      <a:r>
                        <a:rPr lang="en-US" sz="1050" b="1" dirty="0" smtClean="0"/>
                        <a:t>Production</a:t>
                      </a:r>
                      <a:endParaRPr lang="en-US" sz="1050" b="1" dirty="0"/>
                    </a:p>
                  </a:txBody>
                  <a:tcPr anchor="ctr"/>
                </a:tc>
                <a:tc>
                  <a:txBody>
                    <a:bodyPr/>
                    <a:lstStyle/>
                    <a:p>
                      <a:pPr marL="112713" indent="-112713">
                        <a:buFont typeface="Arial" pitchFamily="34" charset="0"/>
                        <a:buChar char="•"/>
                      </a:pPr>
                      <a:r>
                        <a:rPr lang="en-US" sz="1050" dirty="0" smtClean="0"/>
                        <a:t>Edit</a:t>
                      </a:r>
                    </a:p>
                    <a:p>
                      <a:pPr marL="112713" indent="-112713">
                        <a:buFont typeface="Arial" pitchFamily="34" charset="0"/>
                        <a:buChar char="•"/>
                      </a:pPr>
                      <a:r>
                        <a:rPr lang="en-US" sz="1050" dirty="0" smtClean="0"/>
                        <a:t>DTP</a:t>
                      </a:r>
                    </a:p>
                    <a:p>
                      <a:pPr marL="112713" indent="-112713">
                        <a:buFont typeface="Arial" pitchFamily="34" charset="0"/>
                        <a:buChar char="•"/>
                      </a:pPr>
                      <a:r>
                        <a:rPr lang="en-US" sz="1050" dirty="0" smtClean="0"/>
                        <a:t>Production</a:t>
                      </a:r>
                      <a:endParaRPr lang="en-US" sz="1050" dirty="0"/>
                    </a:p>
                  </a:txBody>
                  <a:tcPr/>
                </a:tc>
                <a:tc>
                  <a:txBody>
                    <a:bodyPr/>
                    <a:lstStyle/>
                    <a:p>
                      <a:pPr marL="112713" indent="-112713">
                        <a:buFont typeface="Arial" pitchFamily="34" charset="0"/>
                        <a:buChar char="•"/>
                      </a:pPr>
                      <a:r>
                        <a:rPr lang="en-US" sz="1050" dirty="0" smtClean="0"/>
                        <a:t>Edit</a:t>
                      </a:r>
                    </a:p>
                    <a:p>
                      <a:pPr marL="112713" indent="-112713">
                        <a:buFont typeface="Arial" pitchFamily="34" charset="0"/>
                        <a:buChar char="•"/>
                      </a:pPr>
                      <a:r>
                        <a:rPr lang="en-US" sz="1050" dirty="0" smtClean="0"/>
                        <a:t>DTP</a:t>
                      </a:r>
                    </a:p>
                    <a:p>
                      <a:pPr marL="112713" indent="-112713">
                        <a:buFont typeface="Arial" pitchFamily="34" charset="0"/>
                        <a:buChar char="•"/>
                      </a:pPr>
                      <a:r>
                        <a:rPr lang="en-US" sz="1050" dirty="0" smtClean="0"/>
                        <a:t>Production</a:t>
                      </a:r>
                      <a:endParaRPr lang="en-US" sz="1050" dirty="0"/>
                    </a:p>
                  </a:txBody>
                  <a:tcPr/>
                </a:tc>
                <a:tc>
                  <a:txBody>
                    <a:bodyPr/>
                    <a:lstStyle/>
                    <a:p>
                      <a:pPr marL="112713" indent="-112713">
                        <a:buFont typeface="Arial" pitchFamily="34" charset="0"/>
                        <a:buChar char="•"/>
                      </a:pPr>
                      <a:r>
                        <a:rPr lang="en-US" sz="1050" dirty="0" smtClean="0"/>
                        <a:t>Edit</a:t>
                      </a:r>
                    </a:p>
                    <a:p>
                      <a:pPr marL="112713" indent="-112713">
                        <a:buFont typeface="Arial" pitchFamily="34" charset="0"/>
                        <a:buChar char="•"/>
                      </a:pPr>
                      <a:r>
                        <a:rPr lang="en-US" sz="1050" dirty="0" smtClean="0"/>
                        <a:t>DTP</a:t>
                      </a:r>
                    </a:p>
                    <a:p>
                      <a:pPr marL="112713" indent="-112713">
                        <a:buFont typeface="Arial" pitchFamily="34" charset="0"/>
                        <a:buChar char="•"/>
                      </a:pPr>
                      <a:r>
                        <a:rPr lang="en-US" sz="1050" dirty="0" smtClean="0"/>
                        <a:t>Production</a:t>
                      </a:r>
                      <a:endParaRPr lang="en-US" sz="1050" dirty="0"/>
                    </a:p>
                  </a:txBody>
                  <a:tcPr/>
                </a:tc>
                <a:tc>
                  <a:txBody>
                    <a:bodyPr/>
                    <a:lstStyle/>
                    <a:p>
                      <a:pPr marL="112713" indent="-112713">
                        <a:buFont typeface="Arial" pitchFamily="34" charset="0"/>
                        <a:buChar char="•"/>
                      </a:pPr>
                      <a:r>
                        <a:rPr lang="en-US" sz="1050" dirty="0" smtClean="0"/>
                        <a:t>As needed</a:t>
                      </a:r>
                      <a:endParaRPr lang="en-US" sz="1050" dirty="0"/>
                    </a:p>
                  </a:txBody>
                  <a:tcPr/>
                </a:tc>
              </a:tr>
            </a:tbl>
          </a:graphicData>
        </a:graphic>
      </p:graphicFrame>
      <p:sp>
        <p:nvSpPr>
          <p:cNvPr id="20542" name="TextBox 10"/>
          <p:cNvSpPr txBox="1">
            <a:spLocks noChangeArrowheads="1"/>
          </p:cNvSpPr>
          <p:nvPr/>
        </p:nvSpPr>
        <p:spPr bwMode="auto">
          <a:xfrm>
            <a:off x="304800" y="6019800"/>
            <a:ext cx="4343400" cy="261938"/>
          </a:xfrm>
          <a:prstGeom prst="rect">
            <a:avLst/>
          </a:prstGeom>
          <a:noFill/>
          <a:ln w="9525">
            <a:noFill/>
            <a:miter lim="800000"/>
            <a:headEnd/>
            <a:tailEnd/>
          </a:ln>
        </p:spPr>
        <p:txBody>
          <a:bodyPr>
            <a:spAutoFit/>
          </a:bodyPr>
          <a:lstStyle/>
          <a:p>
            <a:pPr algn="l" rtl="0" fontAlgn="base">
              <a:spcBef>
                <a:spcPct val="0"/>
              </a:spcBef>
              <a:spcAft>
                <a:spcPct val="0"/>
              </a:spcAft>
            </a:pPr>
            <a:r>
              <a:rPr lang="en-US" sz="1100" b="1" kern="1200">
                <a:solidFill>
                  <a:srgbClr val="FF0000"/>
                </a:solidFill>
                <a:latin typeface="Arial" pitchFamily="34" charset="0"/>
                <a:ea typeface="+mn-ea"/>
                <a:cs typeface="Arial" pitchFamily="34" charset="0"/>
              </a:rPr>
              <a:t>*Roles in Red are staffed by the Business Group</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p:cNvGraphicFramePr>
            <a:graphicFrameLocks/>
          </p:cNvGraphicFramePr>
          <p:nvPr/>
        </p:nvGraphicFramePr>
        <p:xfrm>
          <a:off x="4214989" y="583317"/>
          <a:ext cx="5504744" cy="37495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p:cNvGraphicFramePr>
            <a:graphicFrameLocks/>
          </p:cNvGraphicFramePr>
          <p:nvPr/>
        </p:nvGraphicFramePr>
        <p:xfrm>
          <a:off x="0" y="555094"/>
          <a:ext cx="4639557" cy="3914775"/>
        </p:xfrm>
        <a:graphic>
          <a:graphicData uri="http://schemas.openxmlformats.org/drawingml/2006/chart">
            <c:chart xmlns:c="http://schemas.openxmlformats.org/drawingml/2006/chart" xmlns:r="http://schemas.openxmlformats.org/officeDocument/2006/relationships" r:id="rId3"/>
          </a:graphicData>
        </a:graphic>
      </p:graphicFrame>
      <p:sp>
        <p:nvSpPr>
          <p:cNvPr id="55300" name="Rectangle 1"/>
          <p:cNvSpPr>
            <a:spLocks noChangeArrowheads="1"/>
          </p:cNvSpPr>
          <p:nvPr/>
        </p:nvSpPr>
        <p:spPr bwMode="auto">
          <a:xfrm>
            <a:off x="147638" y="188913"/>
            <a:ext cx="7180262" cy="461962"/>
          </a:xfrm>
          <a:prstGeom prst="rect">
            <a:avLst/>
          </a:prstGeom>
          <a:noFill/>
          <a:ln w="9525">
            <a:noFill/>
            <a:miter lim="800000"/>
            <a:headEnd/>
            <a:tailEnd/>
          </a:ln>
        </p:spPr>
        <p:txBody>
          <a:bodyPr wrap="none">
            <a:spAutoFit/>
          </a:bodyPr>
          <a:lstStyle/>
          <a:p>
            <a:r>
              <a:rPr lang="en-US" sz="2400" b="1" dirty="0">
                <a:solidFill>
                  <a:srgbClr val="333399"/>
                </a:solidFill>
                <a:latin typeface="Arial Unicode MS" pitchFamily="34" charset="-128"/>
                <a:ea typeface="Arial Unicode MS" pitchFamily="34" charset="-128"/>
                <a:cs typeface="Arial Unicode MS" pitchFamily="34" charset="-128"/>
              </a:rPr>
              <a:t>TSG - FY10 Business Areas and Customer Thrusts</a:t>
            </a:r>
          </a:p>
        </p:txBody>
      </p:sp>
      <p:cxnSp>
        <p:nvCxnSpPr>
          <p:cNvPr id="55301" name="Straight Connector 6"/>
          <p:cNvCxnSpPr>
            <a:cxnSpLocks noChangeShapeType="1"/>
          </p:cNvCxnSpPr>
          <p:nvPr/>
        </p:nvCxnSpPr>
        <p:spPr bwMode="auto">
          <a:xfrm flipV="1">
            <a:off x="457200" y="3968750"/>
            <a:ext cx="8394700" cy="12700"/>
          </a:xfrm>
          <a:prstGeom prst="line">
            <a:avLst/>
          </a:prstGeom>
          <a:noFill/>
          <a:ln w="22225" algn="ctr">
            <a:solidFill>
              <a:srgbClr val="002060"/>
            </a:solidFill>
            <a:round/>
            <a:headEnd/>
            <a:tailEnd/>
          </a:ln>
        </p:spPr>
      </p:cxnSp>
      <p:cxnSp>
        <p:nvCxnSpPr>
          <p:cNvPr id="55302" name="Straight Connector 8"/>
          <p:cNvCxnSpPr>
            <a:cxnSpLocks noChangeShapeType="1"/>
          </p:cNvCxnSpPr>
          <p:nvPr/>
        </p:nvCxnSpPr>
        <p:spPr bwMode="auto">
          <a:xfrm rot="16200000" flipH="1">
            <a:off x="3517900" y="5010150"/>
            <a:ext cx="2006600" cy="25400"/>
          </a:xfrm>
          <a:prstGeom prst="line">
            <a:avLst/>
          </a:prstGeom>
          <a:noFill/>
          <a:ln w="22225" algn="ctr">
            <a:solidFill>
              <a:srgbClr val="002060"/>
            </a:solidFill>
            <a:round/>
            <a:headEnd/>
            <a:tailEnd/>
          </a:ln>
        </p:spPr>
      </p:cxnSp>
      <p:sp>
        <p:nvSpPr>
          <p:cNvPr id="37895" name="TextBox 10"/>
          <p:cNvSpPr txBox="1">
            <a:spLocks noChangeArrowheads="1"/>
          </p:cNvSpPr>
          <p:nvPr/>
        </p:nvSpPr>
        <p:spPr bwMode="auto">
          <a:xfrm>
            <a:off x="695325" y="4000500"/>
            <a:ext cx="4368800" cy="2123658"/>
          </a:xfrm>
          <a:prstGeom prst="rect">
            <a:avLst/>
          </a:prstGeom>
          <a:noFill/>
          <a:ln w="9525">
            <a:noFill/>
            <a:miter lim="800000"/>
            <a:headEnd/>
            <a:tailEnd/>
          </a:ln>
        </p:spPr>
        <p:txBody>
          <a:bodyPr>
            <a:spAutoFit/>
          </a:bodyPr>
          <a:lstStyle/>
          <a:p>
            <a:pPr>
              <a:defRPr/>
            </a:pPr>
            <a:r>
              <a:rPr lang="en-US" sz="1200" u="sng" dirty="0">
                <a:solidFill>
                  <a:prstClr val="black"/>
                </a:solidFill>
                <a:latin typeface="Arial Unicode MS" pitchFamily="34" charset="-128"/>
                <a:cs typeface="+mn-cs"/>
              </a:rPr>
              <a:t>FY10 Customer Related Growth</a:t>
            </a:r>
            <a:r>
              <a:rPr lang="en-US" sz="1200" dirty="0">
                <a:solidFill>
                  <a:prstClr val="black"/>
                </a:solidFill>
                <a:latin typeface="Arial Unicode MS" pitchFamily="34" charset="-128"/>
                <a:cs typeface="+mn-cs"/>
              </a:rPr>
              <a:t>:</a:t>
            </a:r>
          </a:p>
          <a:p>
            <a:pPr>
              <a:defRPr/>
            </a:pPr>
            <a:r>
              <a:rPr lang="en-US" sz="1200" dirty="0">
                <a:solidFill>
                  <a:prstClr val="black"/>
                </a:solidFill>
                <a:latin typeface="Arial Unicode MS" pitchFamily="34" charset="-128"/>
                <a:cs typeface="+mn-cs"/>
              </a:rPr>
              <a:t>Army</a:t>
            </a:r>
          </a:p>
          <a:p>
            <a:pPr>
              <a:defRPr/>
            </a:pPr>
            <a:r>
              <a:rPr lang="en-US" sz="1200" dirty="0">
                <a:solidFill>
                  <a:prstClr val="black"/>
                </a:solidFill>
                <a:latin typeface="Arial Unicode MS" pitchFamily="34" charset="-128"/>
                <a:cs typeface="+mn-cs"/>
              </a:rPr>
              <a:t>    - TACOM</a:t>
            </a:r>
          </a:p>
          <a:p>
            <a:pPr>
              <a:defRPr/>
            </a:pPr>
            <a:r>
              <a:rPr lang="en-US" sz="1200" dirty="0">
                <a:solidFill>
                  <a:prstClr val="black"/>
                </a:solidFill>
                <a:latin typeface="Arial Unicode MS" pitchFamily="34" charset="-128"/>
                <a:cs typeface="+mn-cs"/>
              </a:rPr>
              <a:t>    - CECOM</a:t>
            </a:r>
          </a:p>
          <a:p>
            <a:pPr>
              <a:defRPr/>
            </a:pPr>
            <a:r>
              <a:rPr lang="en-US" sz="1200" dirty="0">
                <a:solidFill>
                  <a:prstClr val="black"/>
                </a:solidFill>
                <a:latin typeface="Arial Unicode MS" pitchFamily="34" charset="-128"/>
                <a:cs typeface="+mn-cs"/>
              </a:rPr>
              <a:t>    - </a:t>
            </a:r>
            <a:r>
              <a:rPr lang="en-US" sz="1200" dirty="0" smtClean="0">
                <a:solidFill>
                  <a:prstClr val="black"/>
                </a:solidFill>
                <a:latin typeface="Arial Unicode MS" pitchFamily="34" charset="-128"/>
                <a:cs typeface="+mn-cs"/>
              </a:rPr>
              <a:t>AMC</a:t>
            </a:r>
          </a:p>
          <a:p>
            <a:pPr>
              <a:defRPr/>
            </a:pPr>
            <a:r>
              <a:rPr lang="en-US" sz="1200" dirty="0" smtClean="0">
                <a:solidFill>
                  <a:prstClr val="black"/>
                </a:solidFill>
                <a:latin typeface="Arial Unicode MS" pitchFamily="34" charset="-128"/>
                <a:cs typeface="+mn-cs"/>
              </a:rPr>
              <a:t>    - </a:t>
            </a:r>
            <a:r>
              <a:rPr lang="en-US" sz="1200" dirty="0" smtClean="0"/>
              <a:t>NETCOM</a:t>
            </a:r>
            <a:endParaRPr lang="en-US" sz="1200" dirty="0"/>
          </a:p>
          <a:p>
            <a:pPr>
              <a:defRPr/>
            </a:pPr>
            <a:r>
              <a:rPr lang="en-US" sz="1200" dirty="0" smtClean="0"/>
              <a:t>    - INSCOM</a:t>
            </a:r>
            <a:endParaRPr lang="en-US" sz="1200" dirty="0">
              <a:solidFill>
                <a:prstClr val="black"/>
              </a:solidFill>
              <a:latin typeface="Arial Unicode MS" pitchFamily="34" charset="-128"/>
              <a:cs typeface="+mn-cs"/>
            </a:endParaRPr>
          </a:p>
          <a:p>
            <a:pPr>
              <a:defRPr/>
            </a:pPr>
            <a:r>
              <a:rPr lang="en-US" sz="1200" dirty="0" smtClean="0">
                <a:solidFill>
                  <a:prstClr val="black"/>
                </a:solidFill>
                <a:latin typeface="Arial Unicode MS" pitchFamily="34" charset="-128"/>
                <a:cs typeface="+mn-cs"/>
              </a:rPr>
              <a:t>    - Combatant </a:t>
            </a:r>
            <a:r>
              <a:rPr lang="en-US" sz="1200" dirty="0">
                <a:solidFill>
                  <a:prstClr val="black"/>
                </a:solidFill>
                <a:latin typeface="Arial Unicode MS" pitchFamily="34" charset="-128"/>
                <a:cs typeface="+mn-cs"/>
              </a:rPr>
              <a:t>Commands</a:t>
            </a:r>
          </a:p>
          <a:p>
            <a:pPr>
              <a:defRPr/>
            </a:pPr>
            <a:r>
              <a:rPr lang="en-US" sz="1200" dirty="0">
                <a:solidFill>
                  <a:prstClr val="black"/>
                </a:solidFill>
                <a:latin typeface="Arial Unicode MS" pitchFamily="34" charset="-128"/>
                <a:cs typeface="+mn-cs"/>
              </a:rPr>
              <a:t>DISA</a:t>
            </a:r>
          </a:p>
          <a:p>
            <a:pPr>
              <a:defRPr/>
            </a:pPr>
            <a:r>
              <a:rPr lang="en-US" sz="1200" dirty="0">
                <a:solidFill>
                  <a:prstClr val="black"/>
                </a:solidFill>
                <a:latin typeface="Arial Unicode MS" pitchFamily="34" charset="-128"/>
                <a:cs typeface="+mn-cs"/>
              </a:rPr>
              <a:t>Department of State</a:t>
            </a:r>
          </a:p>
          <a:p>
            <a:pPr>
              <a:defRPr/>
            </a:pPr>
            <a:r>
              <a:rPr lang="en-US" sz="1200" dirty="0">
                <a:solidFill>
                  <a:prstClr val="black"/>
                </a:solidFill>
                <a:latin typeface="Arial Unicode MS" pitchFamily="34" charset="-128"/>
                <a:cs typeface="+mn-cs"/>
              </a:rPr>
              <a:t>NATO</a:t>
            </a:r>
          </a:p>
        </p:txBody>
      </p:sp>
      <p:sp>
        <p:nvSpPr>
          <p:cNvPr id="37896" name="TextBox 12"/>
          <p:cNvSpPr txBox="1">
            <a:spLocks noChangeArrowheads="1"/>
          </p:cNvSpPr>
          <p:nvPr/>
        </p:nvSpPr>
        <p:spPr bwMode="auto">
          <a:xfrm>
            <a:off x="4673600" y="4006850"/>
            <a:ext cx="4127500" cy="1754326"/>
          </a:xfrm>
          <a:prstGeom prst="rect">
            <a:avLst/>
          </a:prstGeom>
          <a:noFill/>
          <a:ln w="9525">
            <a:noFill/>
            <a:miter lim="800000"/>
            <a:headEnd/>
            <a:tailEnd/>
          </a:ln>
        </p:spPr>
        <p:txBody>
          <a:bodyPr>
            <a:spAutoFit/>
          </a:bodyPr>
          <a:lstStyle/>
          <a:p>
            <a:pPr>
              <a:defRPr/>
            </a:pPr>
            <a:r>
              <a:rPr lang="en-US" sz="1200" u="sng" dirty="0">
                <a:solidFill>
                  <a:prstClr val="black"/>
                </a:solidFill>
                <a:latin typeface="Arial Unicode MS" pitchFamily="34" charset="-128"/>
                <a:cs typeface="+mn-cs"/>
              </a:rPr>
              <a:t>FY10  Key Business Area- Related Growth</a:t>
            </a:r>
            <a:r>
              <a:rPr lang="en-US" sz="1200" dirty="0">
                <a:solidFill>
                  <a:prstClr val="black"/>
                </a:solidFill>
                <a:latin typeface="Arial Unicode MS" pitchFamily="34" charset="-128"/>
                <a:cs typeface="+mn-cs"/>
              </a:rPr>
              <a:t>:</a:t>
            </a:r>
          </a:p>
          <a:p>
            <a:pPr>
              <a:defRPr/>
            </a:pPr>
            <a:r>
              <a:rPr lang="en-US" sz="1200" dirty="0">
                <a:solidFill>
                  <a:prstClr val="black"/>
                </a:solidFill>
                <a:latin typeface="Arial Unicode MS" pitchFamily="34" charset="-128"/>
                <a:cs typeface="+mn-cs"/>
              </a:rPr>
              <a:t>Logistics &amp; Sustainment</a:t>
            </a:r>
          </a:p>
          <a:p>
            <a:pPr>
              <a:defRPr/>
            </a:pPr>
            <a:r>
              <a:rPr lang="en-US" sz="1200" dirty="0">
                <a:solidFill>
                  <a:prstClr val="black"/>
                </a:solidFill>
                <a:latin typeface="Arial Unicode MS" pitchFamily="34" charset="-128"/>
                <a:cs typeface="+mn-cs"/>
              </a:rPr>
              <a:t>Rapid Equipment and Total Package Fielding</a:t>
            </a:r>
          </a:p>
          <a:p>
            <a:pPr>
              <a:defRPr/>
            </a:pPr>
            <a:r>
              <a:rPr lang="en-US" sz="1200" dirty="0">
                <a:solidFill>
                  <a:prstClr val="black"/>
                </a:solidFill>
                <a:latin typeface="Arial Unicode MS" pitchFamily="34" charset="-128"/>
                <a:cs typeface="+mn-cs"/>
              </a:rPr>
              <a:t>Acquisition Logistics- readiness</a:t>
            </a:r>
          </a:p>
          <a:p>
            <a:pPr>
              <a:defRPr/>
            </a:pPr>
            <a:r>
              <a:rPr lang="en-US" sz="1200" dirty="0">
                <a:solidFill>
                  <a:prstClr val="black"/>
                </a:solidFill>
                <a:latin typeface="Arial Unicode MS" pitchFamily="34" charset="-128"/>
                <a:cs typeface="+mn-cs"/>
              </a:rPr>
              <a:t>Network installations, admin, maintenance</a:t>
            </a:r>
          </a:p>
          <a:p>
            <a:pPr>
              <a:defRPr/>
            </a:pPr>
            <a:r>
              <a:rPr lang="en-US" sz="1200" dirty="0">
                <a:solidFill>
                  <a:prstClr val="black"/>
                </a:solidFill>
                <a:latin typeface="Arial Unicode MS" pitchFamily="34" charset="-128"/>
                <a:cs typeface="+mn-cs"/>
              </a:rPr>
              <a:t>Sys Eng, integration, installation, </a:t>
            </a:r>
            <a:r>
              <a:rPr lang="en-US" sz="1200" dirty="0" smtClean="0">
                <a:solidFill>
                  <a:prstClr val="black"/>
                </a:solidFill>
                <a:latin typeface="Arial Unicode MS" pitchFamily="34" charset="-128"/>
                <a:cs typeface="+mn-cs"/>
              </a:rPr>
              <a:t>T&amp;E, </a:t>
            </a:r>
            <a:r>
              <a:rPr lang="en-US" sz="1200" dirty="0">
                <a:solidFill>
                  <a:prstClr val="black"/>
                </a:solidFill>
                <a:latin typeface="Arial Unicode MS" pitchFamily="34" charset="-128"/>
                <a:cs typeface="+mn-cs"/>
              </a:rPr>
              <a:t>&amp; </a:t>
            </a:r>
            <a:r>
              <a:rPr lang="en-US" sz="1200" dirty="0" err="1">
                <a:solidFill>
                  <a:prstClr val="black"/>
                </a:solidFill>
                <a:latin typeface="Arial Unicode MS" pitchFamily="34" charset="-128"/>
                <a:cs typeface="+mn-cs"/>
              </a:rPr>
              <a:t>Maint</a:t>
            </a:r>
            <a:r>
              <a:rPr lang="en-US" sz="1200" dirty="0">
                <a:solidFill>
                  <a:prstClr val="black"/>
                </a:solidFill>
                <a:latin typeface="Arial Unicode MS" pitchFamily="34" charset="-128"/>
                <a:cs typeface="+mn-cs"/>
              </a:rPr>
              <a:t>,     </a:t>
            </a:r>
          </a:p>
          <a:p>
            <a:pPr>
              <a:defRPr/>
            </a:pPr>
            <a:r>
              <a:rPr lang="en-US" sz="1200" dirty="0">
                <a:solidFill>
                  <a:prstClr val="black"/>
                </a:solidFill>
                <a:latin typeface="Arial Unicode MS" pitchFamily="34" charset="-128"/>
                <a:cs typeface="+mn-cs"/>
              </a:rPr>
              <a:t>Field Engineering</a:t>
            </a:r>
          </a:p>
          <a:p>
            <a:pPr>
              <a:defRPr/>
            </a:pPr>
            <a:r>
              <a:rPr lang="en-US" sz="1200" dirty="0">
                <a:solidFill>
                  <a:prstClr val="black"/>
                </a:solidFill>
                <a:latin typeface="Arial Unicode MS" pitchFamily="34" charset="-128"/>
                <a:cs typeface="+mn-cs"/>
              </a:rPr>
              <a:t>Communications infrastructure support</a:t>
            </a:r>
          </a:p>
          <a:p>
            <a:pPr>
              <a:defRPr/>
            </a:pPr>
            <a:r>
              <a:rPr lang="en-US" sz="1200" dirty="0">
                <a:solidFill>
                  <a:prstClr val="black"/>
                </a:solidFill>
                <a:latin typeface="Arial Unicode MS" pitchFamily="34" charset="-128"/>
                <a:cs typeface="+mn-cs"/>
              </a:rPr>
              <a:t>Managed System Services</a:t>
            </a:r>
          </a:p>
        </p:txBody>
      </p:sp>
      <p:sp>
        <p:nvSpPr>
          <p:cNvPr id="37897" name="Text Box 48"/>
          <p:cNvSpPr txBox="1">
            <a:spLocks noChangeArrowheads="1"/>
          </p:cNvSpPr>
          <p:nvPr/>
        </p:nvSpPr>
        <p:spPr bwMode="auto">
          <a:xfrm>
            <a:off x="3471863" y="550863"/>
            <a:ext cx="2366962" cy="566737"/>
          </a:xfrm>
          <a:prstGeom prst="rect">
            <a:avLst/>
          </a:prstGeom>
          <a:noFill/>
          <a:ln w="9525" algn="ctr">
            <a:noFill/>
            <a:miter lim="800000"/>
            <a:headEnd/>
            <a:tailEnd/>
          </a:ln>
        </p:spPr>
        <p:txBody>
          <a:bodyPr wrap="none">
            <a:spAutoFit/>
          </a:bodyPr>
          <a:lstStyle/>
          <a:p>
            <a:pPr marL="342900" indent="-342900" algn="ctr">
              <a:spcBef>
                <a:spcPct val="20000"/>
              </a:spcBef>
              <a:defRPr/>
            </a:pPr>
            <a:r>
              <a:rPr lang="en-US" sz="1400" dirty="0">
                <a:solidFill>
                  <a:prstClr val="black"/>
                </a:solidFill>
                <a:latin typeface="Arial Unicode MS" pitchFamily="34" charset="-128"/>
                <a:cs typeface="+mn-cs"/>
              </a:rPr>
              <a:t>FY10 Revenue</a:t>
            </a:r>
          </a:p>
          <a:p>
            <a:pPr marL="342900" indent="-342900" algn="ctr">
              <a:spcBef>
                <a:spcPct val="20000"/>
              </a:spcBef>
              <a:defRPr/>
            </a:pPr>
            <a:r>
              <a:rPr lang="en-US" sz="1400" u="sng" dirty="0">
                <a:solidFill>
                  <a:prstClr val="black"/>
                </a:solidFill>
                <a:latin typeface="Arial Unicode MS" pitchFamily="34" charset="-128"/>
                <a:cs typeface="+mn-cs"/>
              </a:rPr>
              <a:t>By Customer</a:t>
            </a:r>
            <a:r>
              <a:rPr lang="en-US" sz="1400" dirty="0">
                <a:solidFill>
                  <a:prstClr val="black"/>
                </a:solidFill>
                <a:latin typeface="Arial Unicode MS" pitchFamily="34" charset="-128"/>
                <a:cs typeface="+mn-cs"/>
              </a:rPr>
              <a:t>         </a:t>
            </a:r>
            <a:r>
              <a:rPr lang="en-US" sz="1400" u="sng" dirty="0">
                <a:solidFill>
                  <a:prstClr val="black"/>
                </a:solidFill>
                <a:latin typeface="Arial Unicode MS" pitchFamily="34" charset="-128"/>
                <a:cs typeface="+mn-cs"/>
              </a:rPr>
              <a:t>By BA</a:t>
            </a:r>
            <a:r>
              <a:rPr lang="en-US" sz="1400" dirty="0">
                <a:solidFill>
                  <a:prstClr val="black"/>
                </a:solidFill>
                <a:latin typeface="Arial Unicode MS" pitchFamily="34" charset="-128"/>
                <a:cs typeface="+mn-cs"/>
              </a:rPr>
              <a:t>    </a:t>
            </a:r>
          </a:p>
        </p:txBody>
      </p:sp>
    </p:spTree>
  </p:cSld>
  <p:clrMapOvr>
    <a:masterClrMapping/>
  </p:clrMapOvr>
  <p:transition spd="slow">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bwMode="auto">
          <a:xfrm>
            <a:off x="1447801" y="209550"/>
            <a:ext cx="4572000" cy="4572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solidFill>
                  <a:srgbClr val="333399"/>
                </a:solidFill>
              </a:rPr>
              <a:t>Business Area Definition</a:t>
            </a:r>
          </a:p>
        </p:txBody>
      </p:sp>
      <p:sp>
        <p:nvSpPr>
          <p:cNvPr id="72707" name="Content Placeholder 2"/>
          <p:cNvSpPr>
            <a:spLocks noGrp="1"/>
          </p:cNvSpPr>
          <p:nvPr>
            <p:ph idx="1"/>
          </p:nvPr>
        </p:nvSpPr>
        <p:spPr>
          <a:xfrm>
            <a:off x="471488" y="754063"/>
            <a:ext cx="3419475" cy="1885950"/>
          </a:xfrm>
        </p:spPr>
        <p:txBody>
          <a:bodyPr/>
          <a:lstStyle/>
          <a:p>
            <a:r>
              <a:rPr lang="en-US" sz="1800" dirty="0" smtClean="0"/>
              <a:t>Campaigns</a:t>
            </a:r>
          </a:p>
          <a:p>
            <a:pPr marL="742950" lvl="1" indent="-285750"/>
            <a:r>
              <a:rPr lang="en-US" sz="1800" dirty="0" smtClean="0"/>
              <a:t>Smart Power</a:t>
            </a:r>
          </a:p>
          <a:p>
            <a:pPr marL="742950" lvl="1" indent="-285750"/>
            <a:r>
              <a:rPr lang="en-US" sz="1800" dirty="0" smtClean="0"/>
              <a:t>AFPAK</a:t>
            </a:r>
          </a:p>
          <a:p>
            <a:r>
              <a:rPr lang="en-US" sz="1800" dirty="0" smtClean="0"/>
              <a:t>Accounts (Markets)</a:t>
            </a:r>
          </a:p>
          <a:p>
            <a:pPr marL="742950" lvl="1" indent="-285750"/>
            <a:r>
              <a:rPr lang="en-US" sz="1800" dirty="0" smtClean="0"/>
              <a:t>TACOM</a:t>
            </a:r>
          </a:p>
          <a:p>
            <a:pPr marL="742950" lvl="1" indent="-285750"/>
            <a:r>
              <a:rPr lang="en-US" sz="1800" dirty="0" smtClean="0"/>
              <a:t>CECOM</a:t>
            </a:r>
          </a:p>
          <a:p>
            <a:pPr lvl="1"/>
            <a:r>
              <a:rPr lang="en-US" sz="1800" dirty="0" smtClean="0"/>
              <a:t>AMC</a:t>
            </a:r>
          </a:p>
          <a:p>
            <a:pPr lvl="1"/>
            <a:r>
              <a:rPr lang="en-US" sz="1800" dirty="0" smtClean="0"/>
              <a:t>NETCOM</a:t>
            </a:r>
          </a:p>
          <a:p>
            <a:pPr lvl="1"/>
            <a:r>
              <a:rPr lang="en-US" sz="1800" dirty="0" smtClean="0"/>
              <a:t>INSCOM</a:t>
            </a:r>
          </a:p>
          <a:p>
            <a:pPr marL="742950" lvl="1" indent="-285750"/>
            <a:r>
              <a:rPr lang="en-US" sz="1800" dirty="0" smtClean="0"/>
              <a:t>Combatant Commands</a:t>
            </a:r>
          </a:p>
          <a:p>
            <a:pPr marL="1143000" lvl="2" indent="-228600">
              <a:buClrTx/>
            </a:pPr>
            <a:r>
              <a:rPr lang="en-US" sz="1600" dirty="0" smtClean="0"/>
              <a:t>CENTCOM</a:t>
            </a:r>
          </a:p>
          <a:p>
            <a:pPr marL="1143000" lvl="2" indent="-228600">
              <a:buClrTx/>
            </a:pPr>
            <a:r>
              <a:rPr lang="en-US" sz="1600" dirty="0" smtClean="0"/>
              <a:t>SOCOM</a:t>
            </a:r>
          </a:p>
          <a:p>
            <a:pPr marL="1143000" lvl="2" indent="-228600">
              <a:buClrTx/>
            </a:pPr>
            <a:r>
              <a:rPr lang="en-US" sz="1600" dirty="0" smtClean="0"/>
              <a:t>SOUTHCOM</a:t>
            </a:r>
          </a:p>
          <a:p>
            <a:pPr marL="742950" lvl="1" indent="-285750"/>
            <a:r>
              <a:rPr lang="en-US" sz="1800" dirty="0" smtClean="0"/>
              <a:t>DISA</a:t>
            </a:r>
          </a:p>
          <a:p>
            <a:pPr marL="742950" lvl="1" indent="-285750"/>
            <a:r>
              <a:rPr lang="en-US" sz="1800" dirty="0" smtClean="0"/>
              <a:t>Department of State</a:t>
            </a:r>
          </a:p>
          <a:p>
            <a:pPr marL="742950" lvl="1" indent="-285750"/>
            <a:r>
              <a:rPr lang="en-US" sz="1800" dirty="0" smtClean="0"/>
              <a:t>NATO</a:t>
            </a:r>
          </a:p>
        </p:txBody>
      </p:sp>
      <p:sp>
        <p:nvSpPr>
          <p:cNvPr id="72708" name="Content Placeholder 2"/>
          <p:cNvSpPr>
            <a:spLocks/>
          </p:cNvSpPr>
          <p:nvPr/>
        </p:nvSpPr>
        <p:spPr bwMode="auto">
          <a:xfrm>
            <a:off x="4208463" y="723900"/>
            <a:ext cx="4619625" cy="1885950"/>
          </a:xfrm>
          <a:prstGeom prst="rect">
            <a:avLst/>
          </a:prstGeom>
          <a:noFill/>
          <a:ln w="9525">
            <a:noFill/>
            <a:miter lim="800000"/>
            <a:headEnd/>
            <a:tailEnd/>
          </a:ln>
        </p:spPr>
        <p:txBody>
          <a:bodyPr/>
          <a:lstStyle/>
          <a:p>
            <a:pPr marL="227013" indent="-227013" eaLnBrk="0" hangingPunct="0">
              <a:lnSpc>
                <a:spcPct val="90000"/>
              </a:lnSpc>
              <a:spcBef>
                <a:spcPct val="20000"/>
              </a:spcBef>
              <a:buFontTx/>
              <a:buChar char="•"/>
            </a:pPr>
            <a:r>
              <a:rPr lang="en-US" b="1" dirty="0">
                <a:latin typeface="Times New Roman" charset="0"/>
              </a:rPr>
              <a:t>Capabilities</a:t>
            </a:r>
          </a:p>
          <a:p>
            <a:pPr marL="742950" lvl="1" indent="-285750" eaLnBrk="0" hangingPunct="0">
              <a:lnSpc>
                <a:spcPct val="90000"/>
              </a:lnSpc>
              <a:spcBef>
                <a:spcPct val="20000"/>
              </a:spcBef>
              <a:buSzPct val="75000"/>
              <a:buFont typeface="Arial" charset="0"/>
              <a:buChar char="–"/>
            </a:pPr>
            <a:r>
              <a:rPr lang="en-US" sz="1600" dirty="0">
                <a:solidFill>
                  <a:srgbClr val="000000"/>
                </a:solidFill>
                <a:latin typeface="Times New Roman" charset="0"/>
              </a:rPr>
              <a:t>Logistics &amp; Sustainment</a:t>
            </a:r>
          </a:p>
          <a:p>
            <a:pPr marL="742950" lvl="1" indent="-285750" eaLnBrk="0" hangingPunct="0">
              <a:lnSpc>
                <a:spcPct val="90000"/>
              </a:lnSpc>
              <a:spcBef>
                <a:spcPct val="20000"/>
              </a:spcBef>
              <a:buSzPct val="75000"/>
              <a:buFont typeface="Arial" charset="0"/>
              <a:buChar char="–"/>
            </a:pPr>
            <a:r>
              <a:rPr lang="en-US" sz="1600" dirty="0">
                <a:solidFill>
                  <a:srgbClr val="000000"/>
                </a:solidFill>
                <a:latin typeface="Times New Roman" charset="0"/>
              </a:rPr>
              <a:t>Rapid Equipment and Total Package Fielding</a:t>
            </a:r>
          </a:p>
          <a:p>
            <a:pPr marL="742950" lvl="1" indent="-285750" eaLnBrk="0" hangingPunct="0">
              <a:lnSpc>
                <a:spcPct val="90000"/>
              </a:lnSpc>
              <a:spcBef>
                <a:spcPct val="20000"/>
              </a:spcBef>
              <a:buSzPct val="75000"/>
              <a:buFont typeface="Arial" charset="0"/>
              <a:buChar char="–"/>
            </a:pPr>
            <a:r>
              <a:rPr lang="en-US" sz="1600" dirty="0">
                <a:solidFill>
                  <a:srgbClr val="000000"/>
                </a:solidFill>
                <a:latin typeface="Times New Roman" charset="0"/>
              </a:rPr>
              <a:t>Acquisition Logistics-readiness</a:t>
            </a:r>
          </a:p>
          <a:p>
            <a:pPr marL="742950" lvl="1" indent="-285750" eaLnBrk="0" hangingPunct="0">
              <a:lnSpc>
                <a:spcPct val="90000"/>
              </a:lnSpc>
              <a:spcBef>
                <a:spcPct val="20000"/>
              </a:spcBef>
              <a:buSzPct val="75000"/>
              <a:buFont typeface="Arial" charset="0"/>
              <a:buChar char="–"/>
            </a:pPr>
            <a:r>
              <a:rPr lang="en-US" sz="1600" dirty="0">
                <a:solidFill>
                  <a:srgbClr val="000000"/>
                </a:solidFill>
                <a:latin typeface="Times New Roman" charset="0"/>
              </a:rPr>
              <a:t>Network installations, admin, maintenance</a:t>
            </a:r>
          </a:p>
          <a:p>
            <a:pPr marL="742950" lvl="1" indent="-285750" eaLnBrk="0" hangingPunct="0">
              <a:lnSpc>
                <a:spcPct val="90000"/>
              </a:lnSpc>
              <a:spcBef>
                <a:spcPct val="20000"/>
              </a:spcBef>
              <a:buSzPct val="75000"/>
              <a:buFont typeface="Arial" charset="0"/>
              <a:buChar char="–"/>
            </a:pPr>
            <a:r>
              <a:rPr lang="en-US" sz="1600" dirty="0">
                <a:solidFill>
                  <a:srgbClr val="000000"/>
                </a:solidFill>
                <a:latin typeface="Times New Roman" charset="0"/>
              </a:rPr>
              <a:t>Systems Engineering</a:t>
            </a:r>
          </a:p>
          <a:p>
            <a:pPr marL="1143000" lvl="2" indent="-228600" eaLnBrk="0" hangingPunct="0">
              <a:lnSpc>
                <a:spcPct val="90000"/>
              </a:lnSpc>
              <a:spcBef>
                <a:spcPct val="20000"/>
              </a:spcBef>
              <a:buClr>
                <a:schemeClr val="tx1"/>
              </a:buClr>
              <a:buFont typeface="Wingdings" pitchFamily="2" charset="2"/>
              <a:buChar char="§"/>
            </a:pPr>
            <a:r>
              <a:rPr lang="en-US" sz="1600" dirty="0">
                <a:solidFill>
                  <a:srgbClr val="000000"/>
                </a:solidFill>
                <a:latin typeface="Times New Roman" charset="0"/>
              </a:rPr>
              <a:t>Integration</a:t>
            </a:r>
          </a:p>
          <a:p>
            <a:pPr marL="1143000" lvl="2" indent="-228600" eaLnBrk="0" hangingPunct="0">
              <a:lnSpc>
                <a:spcPct val="90000"/>
              </a:lnSpc>
              <a:spcBef>
                <a:spcPct val="20000"/>
              </a:spcBef>
              <a:buClr>
                <a:schemeClr val="tx1"/>
              </a:buClr>
              <a:buFont typeface="Wingdings" pitchFamily="2" charset="2"/>
              <a:buChar char="§"/>
            </a:pPr>
            <a:r>
              <a:rPr lang="en-US" sz="1600" dirty="0">
                <a:solidFill>
                  <a:srgbClr val="000000"/>
                </a:solidFill>
                <a:latin typeface="Times New Roman" charset="0"/>
              </a:rPr>
              <a:t>Installation</a:t>
            </a:r>
          </a:p>
          <a:p>
            <a:pPr marL="1143000" lvl="2" indent="-228600" eaLnBrk="0" hangingPunct="0">
              <a:lnSpc>
                <a:spcPct val="90000"/>
              </a:lnSpc>
              <a:spcBef>
                <a:spcPct val="20000"/>
              </a:spcBef>
              <a:buClr>
                <a:schemeClr val="tx1"/>
              </a:buClr>
              <a:buFont typeface="Wingdings" pitchFamily="2" charset="2"/>
              <a:buChar char="§"/>
            </a:pPr>
            <a:r>
              <a:rPr lang="en-US" sz="1600" dirty="0">
                <a:solidFill>
                  <a:srgbClr val="000000"/>
                </a:solidFill>
                <a:latin typeface="Times New Roman" charset="0"/>
              </a:rPr>
              <a:t>Test &amp; </a:t>
            </a:r>
            <a:r>
              <a:rPr lang="en-US" sz="1600" dirty="0" smtClean="0">
                <a:solidFill>
                  <a:srgbClr val="000000"/>
                </a:solidFill>
                <a:latin typeface="Times New Roman" charset="0"/>
              </a:rPr>
              <a:t>Evaluation</a:t>
            </a:r>
          </a:p>
          <a:p>
            <a:pPr marL="1143000" lvl="2" indent="-228600" eaLnBrk="0" hangingPunct="0">
              <a:lnSpc>
                <a:spcPct val="90000"/>
              </a:lnSpc>
              <a:spcBef>
                <a:spcPct val="20000"/>
              </a:spcBef>
              <a:buClr>
                <a:schemeClr val="tx1"/>
              </a:buClr>
              <a:buFont typeface="Wingdings" pitchFamily="2" charset="2"/>
              <a:buChar char="§"/>
            </a:pPr>
            <a:r>
              <a:rPr lang="en-US" sz="1600" dirty="0" smtClean="0">
                <a:solidFill>
                  <a:srgbClr val="000000"/>
                </a:solidFill>
                <a:latin typeface="Times New Roman" charset="0"/>
              </a:rPr>
              <a:t>Maintenance</a:t>
            </a:r>
            <a:endParaRPr lang="en-US" sz="1600" dirty="0">
              <a:solidFill>
                <a:srgbClr val="000000"/>
              </a:solidFill>
              <a:latin typeface="Times New Roman" charset="0"/>
            </a:endParaRPr>
          </a:p>
          <a:p>
            <a:pPr marL="1143000" lvl="2" indent="-228600" eaLnBrk="0" hangingPunct="0">
              <a:lnSpc>
                <a:spcPct val="90000"/>
              </a:lnSpc>
              <a:spcBef>
                <a:spcPct val="20000"/>
              </a:spcBef>
              <a:buClr>
                <a:schemeClr val="tx1"/>
              </a:buClr>
              <a:buFont typeface="Wingdings" pitchFamily="2" charset="2"/>
              <a:buChar char="§"/>
            </a:pPr>
            <a:r>
              <a:rPr lang="en-US" sz="1600" dirty="0">
                <a:solidFill>
                  <a:srgbClr val="000000"/>
                </a:solidFill>
                <a:latin typeface="Times New Roman" charset="0"/>
              </a:rPr>
              <a:t>Field Engineering</a:t>
            </a:r>
          </a:p>
          <a:p>
            <a:pPr marL="742950" lvl="1" indent="-285750" eaLnBrk="0" hangingPunct="0">
              <a:lnSpc>
                <a:spcPct val="90000"/>
              </a:lnSpc>
              <a:spcBef>
                <a:spcPct val="20000"/>
              </a:spcBef>
              <a:buClr>
                <a:schemeClr val="tx1"/>
              </a:buClr>
              <a:buFont typeface="Arial" charset="0"/>
              <a:buChar char="–"/>
            </a:pPr>
            <a:r>
              <a:rPr lang="en-US" sz="1600" dirty="0">
                <a:solidFill>
                  <a:srgbClr val="000000"/>
                </a:solidFill>
                <a:latin typeface="Times New Roman" charset="0"/>
              </a:rPr>
              <a:t>Communications infrastructure support</a:t>
            </a:r>
          </a:p>
          <a:p>
            <a:pPr marL="742950" lvl="1" indent="-285750" eaLnBrk="0" hangingPunct="0">
              <a:lnSpc>
                <a:spcPct val="90000"/>
              </a:lnSpc>
              <a:spcBef>
                <a:spcPct val="20000"/>
              </a:spcBef>
              <a:buClr>
                <a:schemeClr val="tx1"/>
              </a:buClr>
              <a:buFont typeface="Arial" charset="0"/>
              <a:buChar char="–"/>
            </a:pPr>
            <a:r>
              <a:rPr lang="en-US" sz="1600" dirty="0">
                <a:solidFill>
                  <a:srgbClr val="000000"/>
                </a:solidFill>
                <a:latin typeface="Times New Roman" charset="0"/>
              </a:rPr>
              <a:t>Managed System Services</a:t>
            </a:r>
          </a:p>
          <a:p>
            <a:pPr marL="742950" lvl="1" indent="-285750" eaLnBrk="0" hangingPunct="0">
              <a:lnSpc>
                <a:spcPct val="90000"/>
              </a:lnSpc>
              <a:spcBef>
                <a:spcPct val="20000"/>
              </a:spcBef>
              <a:buSzPct val="75000"/>
              <a:buFont typeface="Arial" charset="0"/>
              <a:buChar char="–"/>
            </a:pPr>
            <a:endParaRPr lang="en-US" sz="1600" dirty="0">
              <a:latin typeface="Times New Roman" charset="0"/>
            </a:endParaRPr>
          </a:p>
        </p:txBody>
      </p:sp>
    </p:spTree>
  </p:cSld>
  <p:clrMapOvr>
    <a:masterClrMapping/>
  </p:clrMapOvr>
  <p:transition spd="slow">
    <p:diamond/>
  </p:transition>
</p:sld>
</file>

<file path=ppt/theme/theme1.xml><?xml version="1.0" encoding="utf-8"?>
<a:theme xmlns:a="http://schemas.openxmlformats.org/drawingml/2006/main" name="All1_ManTech">
  <a:themeElements>
    <a:clrScheme name="All1_ManTec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ll1_ManTech">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ll1_ManTec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ll1_ManTec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ll1_ManTec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ll1_ManTec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ll1_ManTec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ll1_ManTec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ll1_ManTec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ll1_ManTec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ll1_ManTec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ll1_ManTec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ll1_ManTec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ll1_ManTec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63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Arial Unicode MS" pitchFamily="34" charset="-128"/>
          </a:defRPr>
        </a:defPPr>
      </a:lstStyle>
    </a:spDef>
    <a:lnDef>
      <a:spPr bwMode="auto">
        <a:xfrm>
          <a:off x="0" y="0"/>
          <a:ext cx="1" cy="1"/>
        </a:xfrm>
        <a:custGeom>
          <a:avLst/>
          <a:gdLst/>
          <a:ahLst/>
          <a:cxnLst/>
          <a:rect l="0" t="0" r="0" b="0"/>
          <a:pathLst/>
        </a:custGeom>
        <a:solidFill>
          <a:schemeClr val="accent1"/>
        </a:solidFill>
        <a:ln w="63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Arial Unicode MS" pitchFamily="34" charset="-128"/>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SMA_PPT_Template_May05">
  <a:themeElements>
    <a:clrScheme name="SMA_PPT_Template_May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MA_PPT_Template_May05">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SMA_PPT_Template_May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MA_PPT_Template_May0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MA_PPT_Template_May0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MA_PPT_Template_May0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MA_PPT_Template_May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MA_PPT_Template_May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MA_PPT_Template_May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All1_ManTec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ll1_ManTech">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Words>1985</Words>
  <PresentationFormat>On-screen Show (4:3)</PresentationFormat>
  <Paragraphs>575</Paragraphs>
  <Slides>16</Slides>
  <Notes>2</Notes>
  <HiddenSlides>0</HiddenSlides>
  <MMClips>0</MMClips>
  <ScaleCrop>false</ScaleCrop>
  <HeadingPairs>
    <vt:vector size="8" baseType="variant">
      <vt:variant>
        <vt:lpstr>Theme</vt:lpstr>
      </vt:variant>
      <vt:variant>
        <vt:i4>5</vt:i4>
      </vt:variant>
      <vt:variant>
        <vt:lpstr>Links</vt:lpstr>
      </vt:variant>
      <vt:variant>
        <vt:i4>3</vt:i4>
      </vt:variant>
      <vt:variant>
        <vt:lpstr>Embedded OLE Servers</vt:lpstr>
      </vt:variant>
      <vt:variant>
        <vt:i4>1</vt:i4>
      </vt:variant>
      <vt:variant>
        <vt:lpstr>Slide Titles</vt:lpstr>
      </vt:variant>
      <vt:variant>
        <vt:i4>16</vt:i4>
      </vt:variant>
    </vt:vector>
  </HeadingPairs>
  <LinksUpToDate>false</LinksUpToDate>
  <SharedDoc>false</SharedDoc>
  <HyperlinksChanged>false</HyperlinksChanged>
</Properties>
</file>